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ms-powerpoint.slideshow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9" r:id="rId4"/>
    <p:sldId id="260" r:id="rId5"/>
    <p:sldId id="261" r:id="rId6"/>
    <p:sldId id="269" r:id="rId7"/>
    <p:sldId id="262" r:id="rId8"/>
    <p:sldId id="270" r:id="rId9"/>
    <p:sldId id="263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80" r:id="rId19"/>
    <p:sldId id="279" r:id="rId20"/>
    <p:sldId id="281" r:id="rId21"/>
    <p:sldId id="282" r:id="rId22"/>
    <p:sldId id="268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22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4EF2D-5472-44F4-8522-9D4D97837FD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BE4D-F113-416F-BC72-EA8C753E6B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467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4EF2D-5472-44F4-8522-9D4D97837FD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BE4D-F113-416F-BC72-EA8C753E6B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483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4EF2D-5472-44F4-8522-9D4D97837FD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BE4D-F113-416F-BC72-EA8C753E6B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1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4EF2D-5472-44F4-8522-9D4D97837FD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BE4D-F113-416F-BC72-EA8C753E6B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123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4EF2D-5472-44F4-8522-9D4D97837FD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BE4D-F113-416F-BC72-EA8C753E6B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848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4EF2D-5472-44F4-8522-9D4D97837FD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BE4D-F113-416F-BC72-EA8C753E6B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862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4EF2D-5472-44F4-8522-9D4D97837FD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BE4D-F113-416F-BC72-EA8C753E6B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255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4EF2D-5472-44F4-8522-9D4D97837FD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BE4D-F113-416F-BC72-EA8C753E6B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001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4EF2D-5472-44F4-8522-9D4D97837FD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BE4D-F113-416F-BC72-EA8C753E6B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710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4EF2D-5472-44F4-8522-9D4D97837FD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BE4D-F113-416F-BC72-EA8C753E6B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641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4EF2D-5472-44F4-8522-9D4D97837FD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9BE4D-F113-416F-BC72-EA8C753E6B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803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4EF2D-5472-44F4-8522-9D4D97837FD7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9BE4D-F113-416F-BC72-EA8C753E6B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53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2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gif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slide" Target="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2.gif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3.gif"/><Relationship Id="rId7" Type="http://schemas.openxmlformats.org/officeDocument/2006/relationships/image" Target="../media/image7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gif"/><Relationship Id="rId9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" Target="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gif"/><Relationship Id="rId4" Type="http://schemas.openxmlformats.org/officeDocument/2006/relationships/image" Target="../media/image2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Relationship Id="rId5" Type="http://schemas.openxmlformats.org/officeDocument/2006/relationships/slide" Target="slide22.xml"/><Relationship Id="rId4" Type="http://schemas.openxmlformats.org/officeDocument/2006/relationships/image" Target="../media/image23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://ekb.pulscen.ru/products/razrabotka_instruktsi_okhrane_8171922" TargetMode="External"/><Relationship Id="rId13" Type="http://schemas.openxmlformats.org/officeDocument/2006/relationships/hyperlink" Target="http://ladies-world.ru/news/?page=61" TargetMode="External"/><Relationship Id="rId3" Type="http://schemas.openxmlformats.org/officeDocument/2006/relationships/hyperlink" Target="http://pro-partners.ucoz.org/blog/magazin_96_sad_ogorod_96_naprotiv_mchs_na_kryshe_magazina_rastut_derevja/2013-05-31-20" TargetMode="External"/><Relationship Id="rId7" Type="http://schemas.openxmlformats.org/officeDocument/2006/relationships/hyperlink" Target="http://stampi.by/izgotovlenie-tablichek.php" TargetMode="External"/><Relationship Id="rId12" Type="http://schemas.openxmlformats.org/officeDocument/2006/relationships/hyperlink" Target="http://project-load.ru/plakat/dets_pl_PB/detsk_lakat_PB.html" TargetMode="External"/><Relationship Id="rId2" Type="http://schemas.openxmlformats.org/officeDocument/2006/relationships/hyperlink" Target="http://nashideto4ki.ru/news/168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zastavok.ru/raznoe/9043-goryaschaya_spichka.html" TargetMode="External"/><Relationship Id="rId11" Type="http://schemas.openxmlformats.org/officeDocument/2006/relationships/hyperlink" Target="http://vsyaanimaciya.ru/photo/50-0-3797" TargetMode="External"/><Relationship Id="rId5" Type="http://schemas.openxmlformats.org/officeDocument/2006/relationships/hyperlink" Target="http://photopolygon.com/posts/8907" TargetMode="External"/><Relationship Id="rId10" Type="http://schemas.openxmlformats.org/officeDocument/2006/relationships/hyperlink" Target="http://cel.schools.by/pages/azbuka-bezopasnosti" TargetMode="External"/><Relationship Id="rId4" Type="http://schemas.openxmlformats.org/officeDocument/2006/relationships/hyperlink" Target="http://filler.at.ua/blog/kompanija_romeo_design_javljaetsja_oficialnym_partnerov_kompanii/2013-12-07-16" TargetMode="External"/><Relationship Id="rId9" Type="http://schemas.openxmlformats.org/officeDocument/2006/relationships/hyperlink" Target="http://cityblank.ru/catalog/safety_signs_gost_12_4_026_2001/?view=simple&amp;forgot_password=yes&amp;PAGEN_2=59&amp;PAGEN_1=4" TargetMode="External"/><Relationship Id="rId14" Type="http://schemas.openxmlformats.org/officeDocument/2006/relationships/hyperlink" Target="http://wap.autocentre.mts.com.ua/ru/dg.news?from=/6&amp;d=2461814&amp;sd=0&amp;nid=3771530&amp;p=1&amp;day=2012-12-02&amp;n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slide" Target="slide4.xml"/><Relationship Id="rId4" Type="http://schemas.openxmlformats.org/officeDocument/2006/relationships/image" Target="../media/image6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slide" Target="slide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slide" Target="slide9.xml"/><Relationship Id="rId4" Type="http://schemas.openxmlformats.org/officeDocument/2006/relationships/image" Target="../media/image8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476672"/>
            <a:ext cx="903649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трелка вправо 2">
            <a:hlinkClick r:id="rId2" action="ppaction://hlinksldjump"/>
          </p:cNvPr>
          <p:cNvSpPr/>
          <p:nvPr/>
        </p:nvSpPr>
        <p:spPr>
          <a:xfrm>
            <a:off x="7695447" y="5936506"/>
            <a:ext cx="936104" cy="61019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899592" y="920126"/>
            <a:ext cx="72008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Интерактивная игра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4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</a:t>
            </a:r>
            <a:r>
              <a:rPr lang="ru-RU" sz="4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ля взрослых и детей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«Э</a:t>
            </a:r>
            <a:r>
              <a:rPr lang="ru-RU" sz="4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рудит ППБ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Проверьте свои знания по правилам пожарной безопасности.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758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>
            <a:hlinkClick r:id="rId2" action="ppaction://hlinksldjump"/>
          </p:cNvPr>
          <p:cNvSpPr/>
          <p:nvPr/>
        </p:nvSpPr>
        <p:spPr>
          <a:xfrm>
            <a:off x="7695447" y="5936506"/>
            <a:ext cx="936104" cy="61019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06256" y="404664"/>
            <a:ext cx="8229600" cy="259228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Я - коварный поджигатель! </a:t>
            </a:r>
            <a:br>
              <a:rPr lang="ru-RU" sz="4000" b="1" dirty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4000" b="1" dirty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Вы огня хотите - нате! </a:t>
            </a:r>
            <a:br>
              <a:rPr lang="ru-RU" sz="4000" b="1" dirty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4000" b="1" dirty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Я - всесильный окислитель </a:t>
            </a:r>
            <a:br>
              <a:rPr lang="ru-RU" sz="4000" b="1" dirty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4000" b="1" dirty="0">
                <a:ln w="1905"/>
                <a:solidFill>
                  <a:schemeClr val="accent4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(Если только дров дадите).</a:t>
            </a:r>
            <a:endParaRPr lang="be-BY" sz="40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3314845"/>
            <a:ext cx="2555508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Правильный </a:t>
            </a:r>
          </a:p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ответ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94860" y="3468733"/>
            <a:ext cx="32708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</a:rPr>
              <a:t>Кислород 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780" y="4333907"/>
            <a:ext cx="2298551" cy="2298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3967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6628" y="1999873"/>
            <a:ext cx="287783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Наполненная</a:t>
            </a:r>
          </a:p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бензином</a:t>
            </a:r>
            <a:r>
              <a:rPr lang="ru-RU" sz="3600" b="1" cap="none" spc="0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3600" b="1" cap="none" spc="0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44148" y="1999872"/>
            <a:ext cx="340323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Порожняя </a:t>
            </a:r>
          </a:p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из-под </a:t>
            </a: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бензина</a:t>
            </a:r>
            <a:r>
              <a:rPr lang="ru-RU" sz="3600" b="1" cap="none" spc="0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3600" b="1" cap="none" spc="0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294489" y="3326451"/>
            <a:ext cx="2225402" cy="647700"/>
            <a:chOff x="3560" y="1480"/>
            <a:chExt cx="1951" cy="680"/>
          </a:xfrm>
          <a:solidFill>
            <a:schemeClr val="accent2"/>
          </a:solidFill>
        </p:grpSpPr>
        <p:sp>
          <p:nvSpPr>
            <p:cNvPr id="7" name="AutoShape 16"/>
            <p:cNvSpPr>
              <a:spLocks noChangeArrowheads="1"/>
            </p:cNvSpPr>
            <p:nvPr/>
          </p:nvSpPr>
          <p:spPr bwMode="auto">
            <a:xfrm>
              <a:off x="3560" y="1480"/>
              <a:ext cx="1951" cy="68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r>
                <a:rPr lang="ru-RU" sz="1400" b="1">
                  <a:solidFill>
                    <a:srgbClr val="008000"/>
                  </a:solidFill>
                </a:rPr>
                <a:t>МОЛОДЕЦ!</a:t>
              </a:r>
            </a:p>
          </p:txBody>
        </p:sp>
        <p:pic>
          <p:nvPicPr>
            <p:cNvPr id="8" name="Picture 17" descr="big_smiles_31"/>
            <p:cNvPicPr>
              <a:picLocks noChangeAspect="1" noChangeArrowheads="1" noCrop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606" y="1525"/>
              <a:ext cx="589" cy="58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pic>
      </p:grpSp>
      <p:grpSp>
        <p:nvGrpSpPr>
          <p:cNvPr id="9" name="Group 24"/>
          <p:cNvGrpSpPr>
            <a:grpSpLocks/>
          </p:cNvGrpSpPr>
          <p:nvPr/>
        </p:nvGrpSpPr>
        <p:grpSpPr bwMode="auto">
          <a:xfrm>
            <a:off x="6390084" y="3326451"/>
            <a:ext cx="2089150" cy="647700"/>
            <a:chOff x="2925" y="2976"/>
            <a:chExt cx="1907" cy="635"/>
          </a:xfrm>
        </p:grpSpPr>
        <p:sp>
          <p:nvSpPr>
            <p:cNvPr id="10" name="AutoShape 25"/>
            <p:cNvSpPr>
              <a:spLocks noChangeArrowheads="1"/>
            </p:cNvSpPr>
            <p:nvPr/>
          </p:nvSpPr>
          <p:spPr bwMode="auto">
            <a:xfrm>
              <a:off x="2925" y="2976"/>
              <a:ext cx="1907" cy="635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endParaRPr lang="ru-RU" sz="2400" b="1" dirty="0">
                <a:solidFill>
                  <a:srgbClr val="FF0000"/>
                </a:solidFill>
              </a:endParaRPr>
            </a:p>
            <a:p>
              <a:pPr algn="r">
                <a:defRPr/>
              </a:pPr>
              <a:r>
                <a:rPr lang="ru-RU" sz="1400" b="1" dirty="0">
                  <a:solidFill>
                    <a:srgbClr val="FF0000"/>
                  </a:solidFill>
                </a:rPr>
                <a:t> </a:t>
              </a:r>
              <a:r>
                <a:rPr lang="ru-RU" sz="1400" b="1" dirty="0" smtClean="0">
                  <a:solidFill>
                    <a:srgbClr val="FF0000"/>
                  </a:solidFill>
                </a:rPr>
                <a:t>ПОПРОБУЙ </a:t>
              </a:r>
            </a:p>
            <a:p>
              <a:pPr algn="r">
                <a:defRPr/>
              </a:pPr>
              <a:r>
                <a:rPr lang="ru-RU" sz="1400" b="1" dirty="0" smtClean="0">
                  <a:solidFill>
                    <a:srgbClr val="FF0000"/>
                  </a:solidFill>
                </a:rPr>
                <a:t>ЕЩЁ РАЗ!</a:t>
              </a:r>
              <a:endParaRPr lang="ru-RU" sz="1400" b="1" dirty="0">
                <a:solidFill>
                  <a:srgbClr val="FF0000"/>
                </a:solidFill>
              </a:endParaRPr>
            </a:p>
            <a:p>
              <a:pPr algn="r">
                <a:defRPr/>
              </a:pPr>
              <a:endParaRPr lang="ru-RU" sz="2400" b="1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26" descr="super_smilies012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6" y="3022"/>
              <a:ext cx="679" cy="566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</p:grpSp>
      <p:sp>
        <p:nvSpPr>
          <p:cNvPr id="12" name="Стрелка вправо 11">
            <a:hlinkClick r:id="rId4" action="ppaction://hlinksldjump"/>
          </p:cNvPr>
          <p:cNvSpPr/>
          <p:nvPr/>
        </p:nvSpPr>
        <p:spPr>
          <a:xfrm>
            <a:off x="7695447" y="5936506"/>
            <a:ext cx="936104" cy="61019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475729" y="476672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Какая бочка опаснее: наполненная бензином или порожняя из-под бензина?</a:t>
            </a:r>
            <a:endParaRPr lang="be-BY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603" y="3208433"/>
            <a:ext cx="3615481" cy="356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4216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6" presetClass="exit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>
            <a:hlinkClick r:id="rId2" action="ppaction://hlinksldjump"/>
          </p:cNvPr>
          <p:cNvSpPr/>
          <p:nvPr/>
        </p:nvSpPr>
        <p:spPr>
          <a:xfrm>
            <a:off x="7695447" y="5936506"/>
            <a:ext cx="936104" cy="61019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310184" y="1916833"/>
            <a:ext cx="2555508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Правильный </a:t>
            </a:r>
          </a:p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ответ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193204"/>
            <a:ext cx="91440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Что нужно сделать, если во время приготовления пищи на сковороде загорелся жир?</a:t>
            </a:r>
            <a:endParaRPr lang="be-BY" sz="3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823" b="100000" l="1140" r="9772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7614" r="3414"/>
          <a:stretch/>
        </p:blipFill>
        <p:spPr bwMode="auto">
          <a:xfrm>
            <a:off x="-3468" y="1916833"/>
            <a:ext cx="4071412" cy="4941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Текст 2"/>
          <p:cNvSpPr txBox="1">
            <a:spLocks/>
          </p:cNvSpPr>
          <p:nvPr/>
        </p:nvSpPr>
        <p:spPr>
          <a:xfrm>
            <a:off x="4067944" y="3212976"/>
            <a:ext cx="5076056" cy="272353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600" i="1" dirty="0" smtClean="0">
                <a:solidFill>
                  <a:schemeClr val="accent2">
                    <a:lumMod val="75000"/>
                  </a:schemeClr>
                </a:solidFill>
              </a:rPr>
              <a:t>Отключить плиту,</a:t>
            </a:r>
          </a:p>
          <a:p>
            <a:pPr marL="0" indent="0" algn="ctr">
              <a:buNone/>
            </a:pPr>
            <a:r>
              <a:rPr lang="ru-RU" sz="3600" i="1" dirty="0" smtClean="0">
                <a:solidFill>
                  <a:schemeClr val="accent2">
                    <a:lumMod val="75000"/>
                  </a:schemeClr>
                </a:solidFill>
              </a:rPr>
              <a:t> накрыть сковороду крышкой и </a:t>
            </a:r>
          </a:p>
          <a:p>
            <a:pPr marL="0" indent="0" algn="ctr">
              <a:buNone/>
            </a:pPr>
            <a:r>
              <a:rPr lang="ru-RU" sz="3600" i="1" dirty="0" smtClean="0">
                <a:solidFill>
                  <a:schemeClr val="accent2">
                    <a:lumMod val="75000"/>
                  </a:schemeClr>
                </a:solidFill>
              </a:rPr>
              <a:t>убрать с плиты.</a:t>
            </a:r>
            <a:endParaRPr lang="be-BY" sz="3600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8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21" presetClass="entr" presetSubtype="1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9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75729" y="2276872"/>
            <a:ext cx="21996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Верно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00193" y="2282492"/>
            <a:ext cx="291131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Неверно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251520" y="3293441"/>
            <a:ext cx="2225402" cy="647700"/>
            <a:chOff x="3560" y="1480"/>
            <a:chExt cx="1951" cy="680"/>
          </a:xfrm>
          <a:solidFill>
            <a:schemeClr val="accent2"/>
          </a:solidFill>
        </p:grpSpPr>
        <p:sp>
          <p:nvSpPr>
            <p:cNvPr id="7" name="AutoShape 16"/>
            <p:cNvSpPr>
              <a:spLocks noChangeArrowheads="1"/>
            </p:cNvSpPr>
            <p:nvPr/>
          </p:nvSpPr>
          <p:spPr bwMode="auto">
            <a:xfrm>
              <a:off x="3560" y="1480"/>
              <a:ext cx="1951" cy="68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r>
                <a:rPr lang="ru-RU" sz="1400" b="1" dirty="0">
                  <a:solidFill>
                    <a:srgbClr val="008000"/>
                  </a:solidFill>
                </a:rPr>
                <a:t>МОЛОДЕЦ!</a:t>
              </a:r>
            </a:p>
          </p:txBody>
        </p:sp>
        <p:pic>
          <p:nvPicPr>
            <p:cNvPr id="8" name="Picture 17" descr="big_smiles_31"/>
            <p:cNvPicPr>
              <a:picLocks noChangeAspect="1" noChangeArrowheads="1" noCrop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606" y="1525"/>
              <a:ext cx="589" cy="58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pic>
      </p:grpSp>
      <p:grpSp>
        <p:nvGrpSpPr>
          <p:cNvPr id="9" name="Group 24"/>
          <p:cNvGrpSpPr>
            <a:grpSpLocks/>
          </p:cNvGrpSpPr>
          <p:nvPr/>
        </p:nvGrpSpPr>
        <p:grpSpPr bwMode="auto">
          <a:xfrm>
            <a:off x="6897841" y="3383014"/>
            <a:ext cx="2089150" cy="647700"/>
            <a:chOff x="2925" y="2976"/>
            <a:chExt cx="1907" cy="635"/>
          </a:xfrm>
        </p:grpSpPr>
        <p:sp>
          <p:nvSpPr>
            <p:cNvPr id="10" name="AutoShape 25"/>
            <p:cNvSpPr>
              <a:spLocks noChangeArrowheads="1"/>
            </p:cNvSpPr>
            <p:nvPr/>
          </p:nvSpPr>
          <p:spPr bwMode="auto">
            <a:xfrm>
              <a:off x="2925" y="2976"/>
              <a:ext cx="1907" cy="635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endParaRPr lang="ru-RU" sz="2400" b="1" dirty="0">
                <a:solidFill>
                  <a:srgbClr val="FF0000"/>
                </a:solidFill>
              </a:endParaRPr>
            </a:p>
            <a:p>
              <a:pPr algn="r">
                <a:defRPr/>
              </a:pPr>
              <a:r>
                <a:rPr lang="ru-RU" sz="1400" b="1" dirty="0">
                  <a:solidFill>
                    <a:srgbClr val="FF0000"/>
                  </a:solidFill>
                </a:rPr>
                <a:t> </a:t>
              </a:r>
              <a:r>
                <a:rPr lang="ru-RU" sz="1400" b="1" dirty="0" smtClean="0">
                  <a:solidFill>
                    <a:srgbClr val="FF0000"/>
                  </a:solidFill>
                </a:rPr>
                <a:t>ПОПРОБУЙ </a:t>
              </a:r>
            </a:p>
            <a:p>
              <a:pPr algn="r">
                <a:defRPr/>
              </a:pPr>
              <a:r>
                <a:rPr lang="ru-RU" sz="1400" b="1" dirty="0" smtClean="0">
                  <a:solidFill>
                    <a:srgbClr val="FF0000"/>
                  </a:solidFill>
                </a:rPr>
                <a:t>ЕЩЁ РАЗ!</a:t>
              </a:r>
              <a:endParaRPr lang="ru-RU" sz="1400" b="1" dirty="0">
                <a:solidFill>
                  <a:srgbClr val="FF0000"/>
                </a:solidFill>
              </a:endParaRPr>
            </a:p>
            <a:p>
              <a:pPr algn="r">
                <a:defRPr/>
              </a:pPr>
              <a:endParaRPr lang="ru-RU" sz="2400" b="1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26" descr="super_smilies012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6" y="3022"/>
              <a:ext cx="679" cy="566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</p:grpSp>
      <p:sp>
        <p:nvSpPr>
          <p:cNvPr id="12" name="Стрелка вправо 11">
            <a:hlinkClick r:id="rId4" action="ppaction://hlinksldjump"/>
          </p:cNvPr>
          <p:cNvSpPr/>
          <p:nvPr/>
        </p:nvSpPr>
        <p:spPr>
          <a:xfrm>
            <a:off x="7695447" y="5936506"/>
            <a:ext cx="936104" cy="61019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-1" y="404664"/>
            <a:ext cx="9143999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Этот знак обозначает: «Здесь продаётся минеральная вода»</a:t>
            </a:r>
            <a:endParaRPr lang="be-BY" sz="40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893" y="2001739"/>
            <a:ext cx="3773120" cy="3773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112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6" presetClass="exit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228600"/>
            <a:ext cx="9144000" cy="13716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ahoma" pitchFamily="34" charset="0"/>
                <a:ea typeface="+mn-ea"/>
                <a:cs typeface="+mn-cs"/>
              </a:rPr>
              <a:t/>
            </a:r>
            <a:br>
              <a:rPr lang="ru-RU" sz="3200" b="1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ahoma" pitchFamily="34" charset="0"/>
                <a:ea typeface="+mn-ea"/>
                <a:cs typeface="+mn-cs"/>
              </a:rPr>
            </a:br>
            <a:endParaRPr lang="be-BY" sz="3200" b="1" dirty="0">
              <a:ln w="31550" cmpd="sng">
                <a:solidFill>
                  <a:srgbClr val="C0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" name="Текст 2"/>
          <p:cNvSpPr txBox="1">
            <a:spLocks/>
          </p:cNvSpPr>
          <p:nvPr/>
        </p:nvSpPr>
        <p:spPr>
          <a:xfrm>
            <a:off x="0" y="2060848"/>
            <a:ext cx="6948264" cy="457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/>
              <a:t>А. Прыгать в воду</a:t>
            </a:r>
            <a:endParaRPr lang="be-BY" dirty="0"/>
          </a:p>
          <a:p>
            <a:pPr marL="0" indent="0">
              <a:buNone/>
            </a:pPr>
            <a:r>
              <a:rPr lang="ru-RU" dirty="0" smtClean="0"/>
              <a:t>  </a:t>
            </a:r>
            <a:endParaRPr lang="be-BY" dirty="0"/>
          </a:p>
        </p:txBody>
      </p:sp>
      <p:sp>
        <p:nvSpPr>
          <p:cNvPr id="4" name="Текст 5"/>
          <p:cNvSpPr txBox="1">
            <a:spLocks/>
          </p:cNvSpPr>
          <p:nvPr/>
        </p:nvSpPr>
        <p:spPr>
          <a:xfrm>
            <a:off x="36871" y="2743200"/>
            <a:ext cx="8914965" cy="457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Б. </a:t>
            </a:r>
            <a:r>
              <a:rPr lang="ru-RU" dirty="0"/>
              <a:t>Кататься по земле</a:t>
            </a:r>
            <a:endParaRPr lang="be-BY" dirty="0"/>
          </a:p>
          <a:p>
            <a:pPr marL="0" indent="0">
              <a:buNone/>
            </a:pPr>
            <a:endParaRPr lang="be-BY" dirty="0"/>
          </a:p>
        </p:txBody>
      </p:sp>
      <p:sp>
        <p:nvSpPr>
          <p:cNvPr id="5" name="Текст 4"/>
          <p:cNvSpPr txBox="1">
            <a:spLocks/>
          </p:cNvSpPr>
          <p:nvPr/>
        </p:nvSpPr>
        <p:spPr>
          <a:xfrm>
            <a:off x="0" y="3524865"/>
            <a:ext cx="5940152" cy="457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В. Бежать</a:t>
            </a:r>
            <a:endParaRPr lang="be-BY" dirty="0"/>
          </a:p>
          <a:p>
            <a:pPr marL="0" indent="0">
              <a:buNone/>
            </a:pPr>
            <a:endParaRPr lang="be-BY" dirty="0"/>
          </a:p>
        </p:txBody>
      </p:sp>
      <p:sp>
        <p:nvSpPr>
          <p:cNvPr id="6" name="Текст 3"/>
          <p:cNvSpPr txBox="1">
            <a:spLocks/>
          </p:cNvSpPr>
          <p:nvPr/>
        </p:nvSpPr>
        <p:spPr>
          <a:xfrm>
            <a:off x="0" y="4114800"/>
            <a:ext cx="6297561" cy="457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dirty="0"/>
              <a:t>Г</a:t>
            </a:r>
            <a:r>
              <a:rPr lang="ru-RU" sz="2800" dirty="0" smtClean="0"/>
              <a:t>. Раздеваться</a:t>
            </a:r>
            <a:endParaRPr lang="be-BY" sz="2800" dirty="0"/>
          </a:p>
          <a:p>
            <a:pPr marL="0" indent="0">
              <a:buNone/>
            </a:pPr>
            <a:r>
              <a:rPr lang="ru-RU" sz="2800" dirty="0" smtClean="0"/>
              <a:t> </a:t>
            </a:r>
            <a:endParaRPr lang="be-BY" sz="2800" dirty="0"/>
          </a:p>
        </p:txBody>
      </p:sp>
      <p:sp>
        <p:nvSpPr>
          <p:cNvPr id="7" name="Текст 6"/>
          <p:cNvSpPr txBox="1">
            <a:spLocks/>
          </p:cNvSpPr>
          <p:nvPr/>
        </p:nvSpPr>
        <p:spPr>
          <a:xfrm>
            <a:off x="36871" y="4572000"/>
            <a:ext cx="9107130" cy="72008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dirty="0"/>
              <a:t>Д</a:t>
            </a:r>
            <a:r>
              <a:rPr lang="ru-RU" sz="2800" dirty="0" smtClean="0"/>
              <a:t>. Заливать водой</a:t>
            </a:r>
            <a:r>
              <a:rPr lang="be-BY" sz="4000" dirty="0" smtClean="0"/>
              <a:t>.</a:t>
            </a:r>
            <a:endParaRPr lang="be-BY" sz="2800" dirty="0"/>
          </a:p>
        </p:txBody>
      </p:sp>
      <p:sp>
        <p:nvSpPr>
          <p:cNvPr id="23" name="Стрелка вправо 22">
            <a:hlinkClick r:id="rId2" action="ppaction://hlinksldjump"/>
          </p:cNvPr>
          <p:cNvSpPr/>
          <p:nvPr/>
        </p:nvSpPr>
        <p:spPr>
          <a:xfrm>
            <a:off x="7866996" y="5933502"/>
            <a:ext cx="936104" cy="61019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0" y="229856"/>
            <a:ext cx="9144000" cy="13716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Чего нельзя делать, если на человеке загорелась одежда?</a:t>
            </a:r>
            <a:endParaRPr lang="be-BY" sz="3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pSp>
        <p:nvGrpSpPr>
          <p:cNvPr id="17" name="Group 6"/>
          <p:cNvGrpSpPr>
            <a:grpSpLocks/>
          </p:cNvGrpSpPr>
          <p:nvPr/>
        </p:nvGrpSpPr>
        <p:grpSpPr bwMode="auto">
          <a:xfrm>
            <a:off x="5348253" y="4396096"/>
            <a:ext cx="2045050" cy="761096"/>
            <a:chOff x="3560" y="1298"/>
            <a:chExt cx="1951" cy="680"/>
          </a:xfrm>
        </p:grpSpPr>
        <p:sp>
          <p:nvSpPr>
            <p:cNvPr id="18" name="AutoShape 7"/>
            <p:cNvSpPr>
              <a:spLocks noChangeArrowheads="1"/>
            </p:cNvSpPr>
            <p:nvPr/>
          </p:nvSpPr>
          <p:spPr bwMode="auto">
            <a:xfrm>
              <a:off x="3560" y="1298"/>
              <a:ext cx="1951" cy="68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r>
                <a:rPr lang="ru-RU" sz="1400" b="1" dirty="0">
                  <a:solidFill>
                    <a:srgbClr val="008000"/>
                  </a:solidFill>
                </a:rPr>
                <a:t>ОТЛИЧНО!</a:t>
              </a:r>
            </a:p>
          </p:txBody>
        </p:sp>
        <p:pic>
          <p:nvPicPr>
            <p:cNvPr id="19" name="Picture 8" descr="big_smiles_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6" y="1389"/>
              <a:ext cx="60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4" name="Group 18"/>
          <p:cNvGrpSpPr>
            <a:grpSpLocks/>
          </p:cNvGrpSpPr>
          <p:nvPr/>
        </p:nvGrpSpPr>
        <p:grpSpPr bwMode="auto">
          <a:xfrm>
            <a:off x="5109453" y="2518048"/>
            <a:ext cx="2283850" cy="783011"/>
            <a:chOff x="3560" y="2341"/>
            <a:chExt cx="1951" cy="680"/>
          </a:xfrm>
        </p:grpSpPr>
        <p:sp>
          <p:nvSpPr>
            <p:cNvPr id="25" name="AutoShape 19"/>
            <p:cNvSpPr>
              <a:spLocks noChangeArrowheads="1"/>
            </p:cNvSpPr>
            <p:nvPr/>
          </p:nvSpPr>
          <p:spPr bwMode="auto">
            <a:xfrm>
              <a:off x="3560" y="2341"/>
              <a:ext cx="1951" cy="68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r>
                <a:rPr lang="ru-RU" sz="2400" b="1" dirty="0">
                  <a:solidFill>
                    <a:srgbClr val="FF0000"/>
                  </a:solidFill>
                </a:rPr>
                <a:t> </a:t>
              </a:r>
            </a:p>
            <a:p>
              <a:pPr algn="r">
                <a:defRPr/>
              </a:pPr>
              <a:r>
                <a:rPr lang="ru-RU" sz="2400" b="1" dirty="0">
                  <a:solidFill>
                    <a:srgbClr val="FF0000"/>
                  </a:solidFill>
                </a:rPr>
                <a:t>Ошибочка!</a:t>
              </a:r>
            </a:p>
          </p:txBody>
        </p:sp>
        <p:pic>
          <p:nvPicPr>
            <p:cNvPr id="26" name="Picture 20" descr="super_smilies05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478"/>
              <a:ext cx="545" cy="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9840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100"/>
                            </p:stCondLst>
                            <p:childTnLst>
                              <p:par>
                                <p:cTn id="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228600"/>
            <a:ext cx="9144000" cy="13716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ahoma" pitchFamily="34" charset="0"/>
                <a:ea typeface="+mn-ea"/>
                <a:cs typeface="+mn-cs"/>
              </a:rPr>
              <a:t/>
            </a:r>
            <a:br>
              <a:rPr lang="ru-RU" sz="3200" b="1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ahoma" pitchFamily="34" charset="0"/>
                <a:ea typeface="+mn-ea"/>
                <a:cs typeface="+mn-cs"/>
              </a:rPr>
            </a:br>
            <a:endParaRPr lang="be-BY" sz="3200" b="1" dirty="0">
              <a:ln w="31550" cmpd="sng">
                <a:solidFill>
                  <a:srgbClr val="C0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" y="3012206"/>
            <a:ext cx="5214636" cy="3845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 txBox="1">
            <a:spLocks/>
          </p:cNvSpPr>
          <p:nvPr/>
        </p:nvSpPr>
        <p:spPr>
          <a:xfrm>
            <a:off x="-7872" y="1600200"/>
            <a:ext cx="6948264" cy="457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/>
              <a:t>А. </a:t>
            </a:r>
            <a:r>
              <a:rPr lang="ru-RU" dirty="0" smtClean="0"/>
              <a:t>Бензин</a:t>
            </a:r>
            <a:endParaRPr lang="be-BY" dirty="0"/>
          </a:p>
          <a:p>
            <a:pPr marL="0" indent="0">
              <a:buNone/>
            </a:pPr>
            <a:r>
              <a:rPr lang="ru-RU" dirty="0" smtClean="0"/>
              <a:t>  </a:t>
            </a:r>
            <a:endParaRPr lang="be-BY" dirty="0"/>
          </a:p>
        </p:txBody>
      </p:sp>
      <p:sp>
        <p:nvSpPr>
          <p:cNvPr id="4" name="Текст 5"/>
          <p:cNvSpPr txBox="1">
            <a:spLocks/>
          </p:cNvSpPr>
          <p:nvPr/>
        </p:nvSpPr>
        <p:spPr>
          <a:xfrm>
            <a:off x="12019" y="2286000"/>
            <a:ext cx="8914965" cy="457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Б. Уголь</a:t>
            </a:r>
            <a:endParaRPr lang="be-BY" dirty="0"/>
          </a:p>
          <a:p>
            <a:pPr marL="0" indent="0">
              <a:buNone/>
            </a:pPr>
            <a:endParaRPr lang="be-BY" dirty="0"/>
          </a:p>
        </p:txBody>
      </p:sp>
      <p:sp>
        <p:nvSpPr>
          <p:cNvPr id="5" name="Текст 4"/>
          <p:cNvSpPr txBox="1">
            <a:spLocks/>
          </p:cNvSpPr>
          <p:nvPr/>
        </p:nvSpPr>
        <p:spPr>
          <a:xfrm>
            <a:off x="0" y="2953799"/>
            <a:ext cx="5940152" cy="457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В. Дрова</a:t>
            </a:r>
            <a:endParaRPr lang="be-BY" dirty="0"/>
          </a:p>
          <a:p>
            <a:pPr marL="0" indent="0">
              <a:buNone/>
            </a:pPr>
            <a:endParaRPr lang="be-BY" dirty="0"/>
          </a:p>
        </p:txBody>
      </p:sp>
      <p:sp>
        <p:nvSpPr>
          <p:cNvPr id="6" name="Текст 3"/>
          <p:cNvSpPr txBox="1">
            <a:spLocks/>
          </p:cNvSpPr>
          <p:nvPr/>
        </p:nvSpPr>
        <p:spPr>
          <a:xfrm>
            <a:off x="-29948" y="3657600"/>
            <a:ext cx="6297561" cy="457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dirty="0"/>
              <a:t>Г</a:t>
            </a:r>
            <a:r>
              <a:rPr lang="ru-RU" sz="2800" dirty="0" smtClean="0"/>
              <a:t>. Торф</a:t>
            </a:r>
            <a:endParaRPr lang="be-BY" sz="2800" dirty="0"/>
          </a:p>
          <a:p>
            <a:pPr marL="0" indent="0">
              <a:buNone/>
            </a:pPr>
            <a:r>
              <a:rPr lang="ru-RU" sz="2800" dirty="0" smtClean="0"/>
              <a:t> </a:t>
            </a:r>
            <a:endParaRPr lang="be-BY" sz="2800" dirty="0"/>
          </a:p>
        </p:txBody>
      </p:sp>
      <p:sp>
        <p:nvSpPr>
          <p:cNvPr id="7" name="Текст 6"/>
          <p:cNvSpPr txBox="1">
            <a:spLocks/>
          </p:cNvSpPr>
          <p:nvPr/>
        </p:nvSpPr>
        <p:spPr>
          <a:xfrm>
            <a:off x="-22739" y="4215023"/>
            <a:ext cx="9107130" cy="72008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dirty="0"/>
              <a:t>Д</a:t>
            </a:r>
            <a:r>
              <a:rPr lang="ru-RU" sz="2800" dirty="0" smtClean="0"/>
              <a:t>. </a:t>
            </a:r>
            <a:r>
              <a:rPr lang="ru-RU" sz="2800" dirty="0"/>
              <a:t>Д</a:t>
            </a:r>
            <a:r>
              <a:rPr lang="ru-RU" sz="2800" dirty="0" smtClean="0"/>
              <a:t>изельное топливо</a:t>
            </a:r>
            <a:endParaRPr lang="be-BY" sz="2800" dirty="0"/>
          </a:p>
        </p:txBody>
      </p:sp>
      <p:sp>
        <p:nvSpPr>
          <p:cNvPr id="23" name="Стрелка вправо 22">
            <a:hlinkClick r:id="rId3" action="ppaction://hlinksldjump"/>
          </p:cNvPr>
          <p:cNvSpPr/>
          <p:nvPr/>
        </p:nvSpPr>
        <p:spPr>
          <a:xfrm>
            <a:off x="7866996" y="5933502"/>
            <a:ext cx="936104" cy="61019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" name="Group 6"/>
          <p:cNvGrpSpPr>
            <a:grpSpLocks/>
          </p:cNvGrpSpPr>
          <p:nvPr/>
        </p:nvGrpSpPr>
        <p:grpSpPr bwMode="auto">
          <a:xfrm>
            <a:off x="5348253" y="4396096"/>
            <a:ext cx="2045050" cy="761096"/>
            <a:chOff x="3560" y="1298"/>
            <a:chExt cx="1951" cy="680"/>
          </a:xfrm>
        </p:grpSpPr>
        <p:sp>
          <p:nvSpPr>
            <p:cNvPr id="18" name="AutoShape 7"/>
            <p:cNvSpPr>
              <a:spLocks noChangeArrowheads="1"/>
            </p:cNvSpPr>
            <p:nvPr/>
          </p:nvSpPr>
          <p:spPr bwMode="auto">
            <a:xfrm>
              <a:off x="3560" y="1298"/>
              <a:ext cx="1951" cy="68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r>
                <a:rPr lang="ru-RU" sz="1400" b="1" dirty="0">
                  <a:solidFill>
                    <a:srgbClr val="008000"/>
                  </a:solidFill>
                </a:rPr>
                <a:t>ОТЛИЧНО!</a:t>
              </a:r>
            </a:p>
          </p:txBody>
        </p:sp>
        <p:pic>
          <p:nvPicPr>
            <p:cNvPr id="19" name="Picture 8" descr="big_smiles_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6" y="1389"/>
              <a:ext cx="60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4" name="Group 18"/>
          <p:cNvGrpSpPr>
            <a:grpSpLocks/>
          </p:cNvGrpSpPr>
          <p:nvPr/>
        </p:nvGrpSpPr>
        <p:grpSpPr bwMode="auto">
          <a:xfrm>
            <a:off x="5109453" y="2518048"/>
            <a:ext cx="2283850" cy="783011"/>
            <a:chOff x="3560" y="2341"/>
            <a:chExt cx="1951" cy="680"/>
          </a:xfrm>
        </p:grpSpPr>
        <p:sp>
          <p:nvSpPr>
            <p:cNvPr id="25" name="AutoShape 19"/>
            <p:cNvSpPr>
              <a:spLocks noChangeArrowheads="1"/>
            </p:cNvSpPr>
            <p:nvPr/>
          </p:nvSpPr>
          <p:spPr bwMode="auto">
            <a:xfrm>
              <a:off x="3560" y="2341"/>
              <a:ext cx="1951" cy="68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r>
                <a:rPr lang="ru-RU" sz="2400" b="1" dirty="0">
                  <a:solidFill>
                    <a:srgbClr val="FF0000"/>
                  </a:solidFill>
                </a:rPr>
                <a:t> </a:t>
              </a:r>
            </a:p>
            <a:p>
              <a:pPr algn="r">
                <a:defRPr/>
              </a:pPr>
              <a:r>
                <a:rPr lang="ru-RU" sz="2400" b="1" dirty="0">
                  <a:solidFill>
                    <a:srgbClr val="FF0000"/>
                  </a:solidFill>
                </a:rPr>
                <a:t>Ошибочка!</a:t>
              </a:r>
            </a:p>
          </p:txBody>
        </p:sp>
        <p:pic>
          <p:nvPicPr>
            <p:cNvPr id="26" name="Picture 20" descr="super_smilies05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478"/>
              <a:ext cx="545" cy="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Заголовок 1"/>
          <p:cNvSpPr txBox="1">
            <a:spLocks/>
          </p:cNvSpPr>
          <p:nvPr/>
        </p:nvSpPr>
        <p:spPr>
          <a:xfrm>
            <a:off x="36871" y="404664"/>
            <a:ext cx="9107129" cy="936104"/>
          </a:xfrm>
          <a:prstGeom prst="rect">
            <a:avLst/>
          </a:prstGeom>
        </p:spPr>
        <p:txBody>
          <a:bodyPr>
            <a:normAutofit fontScale="975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Какое топливо добывают в болоте?</a:t>
            </a:r>
            <a:endParaRPr lang="be-BY" b="1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8154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7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2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100"/>
                            </p:stCondLst>
                            <p:childTnLst>
                              <p:par>
                                <p:cTn id="5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>
            <a:hlinkClick r:id="rId2" action="ppaction://hlinksldjump"/>
          </p:cNvPr>
          <p:cNvSpPr/>
          <p:nvPr/>
        </p:nvSpPr>
        <p:spPr>
          <a:xfrm>
            <a:off x="7695447" y="5936506"/>
            <a:ext cx="936104" cy="61019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308" y="3284361"/>
            <a:ext cx="4299833" cy="3573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800" y="1844824"/>
            <a:ext cx="9140200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dirty="0"/>
              <a:t>Дымоходы на чердаке побелены для обнаружения трещин, из которых выходит дым. </a:t>
            </a:r>
            <a:endParaRPr lang="ru-RU" sz="2800" dirty="0" smtClean="0"/>
          </a:p>
          <a:p>
            <a:pPr algn="ctr"/>
            <a:r>
              <a:rPr lang="ru-RU" sz="2800" dirty="0" smtClean="0"/>
              <a:t>При </a:t>
            </a:r>
            <a:r>
              <a:rPr lang="ru-RU" sz="2800" dirty="0"/>
              <a:t>выходе дыма из трещины дымового канала образуется закопчённое пятно, </a:t>
            </a:r>
            <a:endParaRPr lang="ru-RU" sz="2800" dirty="0" smtClean="0"/>
          </a:p>
          <a:p>
            <a:pPr algn="ctr"/>
            <a:r>
              <a:rPr lang="ru-RU" sz="2800" dirty="0" smtClean="0"/>
              <a:t>при </a:t>
            </a:r>
            <a:r>
              <a:rPr lang="ru-RU" sz="2800" dirty="0"/>
              <a:t>помощи которого легко обнаружить трещину.</a:t>
            </a:r>
            <a:endParaRPr lang="be-BY" sz="2800" dirty="0"/>
          </a:p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</a:rPr>
              <a:t> 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00" y="4221088"/>
            <a:ext cx="2555508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Правильный </a:t>
            </a:r>
          </a:p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ответ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15475" y="404664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E850AE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Для чего побелены дымоходы на чердаке?</a:t>
            </a:r>
            <a:endParaRPr lang="be-BY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E850AE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1132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 animBg="1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75729" y="2276872"/>
            <a:ext cx="21996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Верно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00193" y="2282492"/>
            <a:ext cx="291131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Неверно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pSp>
        <p:nvGrpSpPr>
          <p:cNvPr id="9" name="Group 24"/>
          <p:cNvGrpSpPr>
            <a:grpSpLocks/>
          </p:cNvGrpSpPr>
          <p:nvPr/>
        </p:nvGrpSpPr>
        <p:grpSpPr bwMode="auto">
          <a:xfrm>
            <a:off x="6650872" y="3987496"/>
            <a:ext cx="2089150" cy="647700"/>
            <a:chOff x="2925" y="2976"/>
            <a:chExt cx="1907" cy="635"/>
          </a:xfrm>
        </p:grpSpPr>
        <p:sp>
          <p:nvSpPr>
            <p:cNvPr id="10" name="AutoShape 25"/>
            <p:cNvSpPr>
              <a:spLocks noChangeArrowheads="1"/>
            </p:cNvSpPr>
            <p:nvPr/>
          </p:nvSpPr>
          <p:spPr bwMode="auto">
            <a:xfrm>
              <a:off x="2925" y="2976"/>
              <a:ext cx="1907" cy="635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endParaRPr lang="ru-RU" sz="2400" b="1" dirty="0">
                <a:solidFill>
                  <a:srgbClr val="FF0000"/>
                </a:solidFill>
              </a:endParaRPr>
            </a:p>
            <a:p>
              <a:pPr algn="r">
                <a:defRPr/>
              </a:pPr>
              <a:r>
                <a:rPr lang="ru-RU" sz="1400" b="1" dirty="0">
                  <a:solidFill>
                    <a:srgbClr val="FF0000"/>
                  </a:solidFill>
                </a:rPr>
                <a:t> </a:t>
              </a:r>
              <a:r>
                <a:rPr lang="ru-RU" sz="1400" b="1" dirty="0" smtClean="0">
                  <a:solidFill>
                    <a:srgbClr val="FF0000"/>
                  </a:solidFill>
                </a:rPr>
                <a:t>ПОПРОБУЙ </a:t>
              </a:r>
            </a:p>
            <a:p>
              <a:pPr algn="r">
                <a:defRPr/>
              </a:pPr>
              <a:r>
                <a:rPr lang="ru-RU" sz="1400" b="1" dirty="0" smtClean="0">
                  <a:solidFill>
                    <a:srgbClr val="FF0000"/>
                  </a:solidFill>
                </a:rPr>
                <a:t>ЕЩЁ РАЗ!</a:t>
              </a:r>
              <a:endParaRPr lang="ru-RU" sz="1400" b="1" dirty="0">
                <a:solidFill>
                  <a:srgbClr val="FF0000"/>
                </a:solidFill>
              </a:endParaRPr>
            </a:p>
            <a:p>
              <a:pPr algn="r">
                <a:defRPr/>
              </a:pPr>
              <a:endParaRPr lang="ru-RU" sz="2400" b="1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26" descr="super_smilies012"/>
            <p:cNvPicPr>
              <a:picLocks noChangeAspect="1" noChangeArrowheads="1" noCrop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6" y="3022"/>
              <a:ext cx="679" cy="566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</p:grpSp>
      <p:sp>
        <p:nvSpPr>
          <p:cNvPr id="12" name="Стрелка вправо 11">
            <a:hlinkClick r:id="rId3" action="ppaction://hlinksldjump"/>
          </p:cNvPr>
          <p:cNvSpPr/>
          <p:nvPr/>
        </p:nvSpPr>
        <p:spPr>
          <a:xfrm>
            <a:off x="7695447" y="5936506"/>
            <a:ext cx="936104" cy="61019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0" y="404664"/>
            <a:ext cx="8985176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Этот знак запрещает бросать зажжённую спичку</a:t>
            </a:r>
            <a:endParaRPr lang="be-BY" sz="4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276872"/>
            <a:ext cx="3528393" cy="3528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7" name="Group 6"/>
          <p:cNvGrpSpPr>
            <a:grpSpLocks/>
          </p:cNvGrpSpPr>
          <p:nvPr/>
        </p:nvGrpSpPr>
        <p:grpSpPr bwMode="auto">
          <a:xfrm>
            <a:off x="434790" y="3767665"/>
            <a:ext cx="2045050" cy="761096"/>
            <a:chOff x="3560" y="1298"/>
            <a:chExt cx="1951" cy="680"/>
          </a:xfrm>
        </p:grpSpPr>
        <p:sp>
          <p:nvSpPr>
            <p:cNvPr id="18" name="AutoShape 7"/>
            <p:cNvSpPr>
              <a:spLocks noChangeArrowheads="1"/>
            </p:cNvSpPr>
            <p:nvPr/>
          </p:nvSpPr>
          <p:spPr bwMode="auto">
            <a:xfrm>
              <a:off x="3560" y="1298"/>
              <a:ext cx="1951" cy="68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r>
                <a:rPr lang="ru-RU" sz="1400" b="1" dirty="0">
                  <a:solidFill>
                    <a:srgbClr val="008000"/>
                  </a:solidFill>
                </a:rPr>
                <a:t>ОТЛИЧНО!</a:t>
              </a:r>
            </a:p>
          </p:txBody>
        </p:sp>
        <p:pic>
          <p:nvPicPr>
            <p:cNvPr id="19" name="Picture 8" descr="big_smiles_1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6" y="1389"/>
              <a:ext cx="60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8888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228600"/>
            <a:ext cx="9144000" cy="13716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ahoma" pitchFamily="34" charset="0"/>
                <a:ea typeface="+mn-ea"/>
                <a:cs typeface="+mn-cs"/>
              </a:rPr>
              <a:t/>
            </a:r>
            <a:br>
              <a:rPr lang="ru-RU" sz="3200" b="1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ahoma" pitchFamily="34" charset="0"/>
                <a:ea typeface="+mn-ea"/>
                <a:cs typeface="+mn-cs"/>
              </a:rPr>
            </a:br>
            <a:endParaRPr lang="be-BY" sz="3200" b="1" dirty="0">
              <a:ln w="31550" cmpd="sng">
                <a:solidFill>
                  <a:srgbClr val="C0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" name="Текст 2"/>
          <p:cNvSpPr txBox="1">
            <a:spLocks/>
          </p:cNvSpPr>
          <p:nvPr/>
        </p:nvSpPr>
        <p:spPr>
          <a:xfrm>
            <a:off x="0" y="2060848"/>
            <a:ext cx="6948264" cy="457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/>
              <a:t>А. </a:t>
            </a:r>
            <a:r>
              <a:rPr lang="en-US" dirty="0"/>
              <a:t>E-mail</a:t>
            </a:r>
            <a:endParaRPr lang="be-BY" dirty="0"/>
          </a:p>
          <a:p>
            <a:pPr marL="0" indent="0">
              <a:buNone/>
            </a:pPr>
            <a:r>
              <a:rPr lang="ru-RU" dirty="0" smtClean="0"/>
              <a:t>  </a:t>
            </a:r>
            <a:endParaRPr lang="be-BY" dirty="0"/>
          </a:p>
        </p:txBody>
      </p:sp>
      <p:sp>
        <p:nvSpPr>
          <p:cNvPr id="4" name="Текст 5"/>
          <p:cNvSpPr txBox="1">
            <a:spLocks/>
          </p:cNvSpPr>
          <p:nvPr/>
        </p:nvSpPr>
        <p:spPr>
          <a:xfrm>
            <a:off x="36871" y="2743200"/>
            <a:ext cx="8914965" cy="457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Б. </a:t>
            </a:r>
            <a:r>
              <a:rPr lang="ru-RU" dirty="0"/>
              <a:t>Адрес, какая сегодня погода</a:t>
            </a:r>
            <a:endParaRPr lang="be-BY" dirty="0"/>
          </a:p>
          <a:p>
            <a:pPr marL="0" indent="0">
              <a:buNone/>
            </a:pPr>
            <a:endParaRPr lang="be-BY" dirty="0"/>
          </a:p>
        </p:txBody>
      </p:sp>
      <p:sp>
        <p:nvSpPr>
          <p:cNvPr id="5" name="Текст 4"/>
          <p:cNvSpPr txBox="1">
            <a:spLocks/>
          </p:cNvSpPr>
          <p:nvPr/>
        </p:nvSpPr>
        <p:spPr>
          <a:xfrm>
            <a:off x="0" y="3524865"/>
            <a:ext cx="8951836" cy="457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В. </a:t>
            </a:r>
            <a:r>
              <a:rPr lang="ru-RU" dirty="0"/>
              <a:t>Телефон, своих друзей, почтовый индекс</a:t>
            </a:r>
            <a:endParaRPr lang="be-BY" dirty="0"/>
          </a:p>
          <a:p>
            <a:pPr marL="0" indent="0">
              <a:buNone/>
            </a:pPr>
            <a:endParaRPr lang="be-BY" dirty="0"/>
          </a:p>
        </p:txBody>
      </p:sp>
      <p:sp>
        <p:nvSpPr>
          <p:cNvPr id="6" name="Текст 3"/>
          <p:cNvSpPr txBox="1">
            <a:spLocks/>
          </p:cNvSpPr>
          <p:nvPr/>
        </p:nvSpPr>
        <p:spPr>
          <a:xfrm>
            <a:off x="0" y="4114800"/>
            <a:ext cx="8532440" cy="457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/>
              <a:t>Г</a:t>
            </a:r>
            <a:r>
              <a:rPr lang="ru-RU" dirty="0" smtClean="0"/>
              <a:t>. </a:t>
            </a:r>
            <a:r>
              <a:rPr lang="ru-RU" dirty="0"/>
              <a:t>Адрес ближайшего отделения милиции</a:t>
            </a:r>
            <a:endParaRPr lang="be-BY" dirty="0"/>
          </a:p>
          <a:p>
            <a:pPr marL="0" indent="0">
              <a:buNone/>
            </a:pPr>
            <a:endParaRPr lang="be-BY" dirty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be-BY" dirty="0"/>
          </a:p>
        </p:txBody>
      </p:sp>
      <p:sp>
        <p:nvSpPr>
          <p:cNvPr id="7" name="Текст 6"/>
          <p:cNvSpPr txBox="1">
            <a:spLocks/>
          </p:cNvSpPr>
          <p:nvPr/>
        </p:nvSpPr>
        <p:spPr>
          <a:xfrm>
            <a:off x="36871" y="4653136"/>
            <a:ext cx="9107130" cy="72008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/>
              <a:t>Д</a:t>
            </a:r>
            <a:r>
              <a:rPr lang="ru-RU" dirty="0" smtClean="0"/>
              <a:t>. </a:t>
            </a:r>
            <a:r>
              <a:rPr lang="ru-RU" dirty="0"/>
              <a:t>Свой точный адрес, фамилию, имя и что горит.</a:t>
            </a:r>
            <a:endParaRPr lang="be-BY" dirty="0"/>
          </a:p>
        </p:txBody>
      </p:sp>
      <p:sp>
        <p:nvSpPr>
          <p:cNvPr id="23" name="Стрелка вправо 22">
            <a:hlinkClick r:id="rId2" action="ppaction://hlinksldjump"/>
          </p:cNvPr>
          <p:cNvSpPr/>
          <p:nvPr/>
        </p:nvSpPr>
        <p:spPr>
          <a:xfrm>
            <a:off x="7866996" y="5933502"/>
            <a:ext cx="936104" cy="61019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" name="Group 6"/>
          <p:cNvGrpSpPr>
            <a:grpSpLocks/>
          </p:cNvGrpSpPr>
          <p:nvPr/>
        </p:nvGrpSpPr>
        <p:grpSpPr bwMode="auto">
          <a:xfrm>
            <a:off x="827584" y="5552954"/>
            <a:ext cx="2045050" cy="761096"/>
            <a:chOff x="3560" y="1298"/>
            <a:chExt cx="1951" cy="680"/>
          </a:xfrm>
        </p:grpSpPr>
        <p:sp>
          <p:nvSpPr>
            <p:cNvPr id="18" name="AutoShape 7"/>
            <p:cNvSpPr>
              <a:spLocks noChangeArrowheads="1"/>
            </p:cNvSpPr>
            <p:nvPr/>
          </p:nvSpPr>
          <p:spPr bwMode="auto">
            <a:xfrm>
              <a:off x="3560" y="1298"/>
              <a:ext cx="1951" cy="68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r>
                <a:rPr lang="ru-RU" sz="1400" b="1" dirty="0">
                  <a:solidFill>
                    <a:srgbClr val="008000"/>
                  </a:solidFill>
                </a:rPr>
                <a:t>ОТЛИЧНО!</a:t>
              </a:r>
            </a:p>
          </p:txBody>
        </p:sp>
        <p:pic>
          <p:nvPicPr>
            <p:cNvPr id="19" name="Picture 8" descr="big_smiles_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6" y="1389"/>
              <a:ext cx="60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4" name="Group 18"/>
          <p:cNvGrpSpPr>
            <a:grpSpLocks/>
          </p:cNvGrpSpPr>
          <p:nvPr/>
        </p:nvGrpSpPr>
        <p:grpSpPr bwMode="auto">
          <a:xfrm>
            <a:off x="4712033" y="5574046"/>
            <a:ext cx="2283850" cy="783011"/>
            <a:chOff x="3560" y="2341"/>
            <a:chExt cx="1951" cy="680"/>
          </a:xfrm>
        </p:grpSpPr>
        <p:sp>
          <p:nvSpPr>
            <p:cNvPr id="25" name="AutoShape 19"/>
            <p:cNvSpPr>
              <a:spLocks noChangeArrowheads="1"/>
            </p:cNvSpPr>
            <p:nvPr/>
          </p:nvSpPr>
          <p:spPr bwMode="auto">
            <a:xfrm>
              <a:off x="3560" y="2341"/>
              <a:ext cx="1951" cy="68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r>
                <a:rPr lang="ru-RU" sz="2400" b="1" dirty="0">
                  <a:solidFill>
                    <a:srgbClr val="FF0000"/>
                  </a:solidFill>
                </a:rPr>
                <a:t> </a:t>
              </a:r>
            </a:p>
            <a:p>
              <a:pPr algn="r">
                <a:defRPr/>
              </a:pPr>
              <a:r>
                <a:rPr lang="ru-RU" sz="2400" b="1" dirty="0">
                  <a:solidFill>
                    <a:srgbClr val="FF0000"/>
                  </a:solidFill>
                </a:rPr>
                <a:t>Ошибочка!</a:t>
              </a:r>
            </a:p>
          </p:txBody>
        </p:sp>
        <p:pic>
          <p:nvPicPr>
            <p:cNvPr id="26" name="Picture 20" descr="super_smilies05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478"/>
              <a:ext cx="545" cy="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" name="Заголовок 1"/>
          <p:cNvSpPr txBox="1">
            <a:spLocks/>
          </p:cNvSpPr>
          <p:nvPr/>
        </p:nvSpPr>
        <p:spPr>
          <a:xfrm>
            <a:off x="683568" y="231590"/>
            <a:ext cx="7696200" cy="13716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spc="5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Что ты должен сообщить, вызывая пожарных?</a:t>
            </a:r>
            <a:endParaRPr lang="be-BY" sz="36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03122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1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75729" y="2276872"/>
            <a:ext cx="21996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Верно </a:t>
            </a:r>
            <a:endParaRPr lang="ru-RU" sz="5400" b="1" cap="none" spc="0" dirty="0">
              <a:ln w="1905"/>
              <a:solidFill>
                <a:schemeClr val="tx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00193" y="2282492"/>
            <a:ext cx="291131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Неверно </a:t>
            </a:r>
            <a:endParaRPr lang="ru-RU" sz="5400" b="1" cap="none" spc="0" dirty="0">
              <a:ln w="1905"/>
              <a:solidFill>
                <a:schemeClr val="tx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8000" l="0" r="9854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366" y="2726399"/>
            <a:ext cx="6413054" cy="4008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Стрелка вправо 11">
            <a:hlinkClick r:id="rId4" action="ppaction://hlinksldjump"/>
          </p:cNvPr>
          <p:cNvSpPr/>
          <p:nvPr/>
        </p:nvSpPr>
        <p:spPr>
          <a:xfrm>
            <a:off x="7695447" y="5936506"/>
            <a:ext cx="936104" cy="61019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7" name="Group 6"/>
          <p:cNvGrpSpPr>
            <a:grpSpLocks/>
          </p:cNvGrpSpPr>
          <p:nvPr/>
        </p:nvGrpSpPr>
        <p:grpSpPr bwMode="auto">
          <a:xfrm>
            <a:off x="434790" y="3767665"/>
            <a:ext cx="2045050" cy="761096"/>
            <a:chOff x="3560" y="1298"/>
            <a:chExt cx="1951" cy="680"/>
          </a:xfrm>
        </p:grpSpPr>
        <p:sp>
          <p:nvSpPr>
            <p:cNvPr id="18" name="AutoShape 7"/>
            <p:cNvSpPr>
              <a:spLocks noChangeArrowheads="1"/>
            </p:cNvSpPr>
            <p:nvPr/>
          </p:nvSpPr>
          <p:spPr bwMode="auto">
            <a:xfrm>
              <a:off x="3560" y="1298"/>
              <a:ext cx="1951" cy="68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r>
                <a:rPr lang="ru-RU" sz="1400" b="1" dirty="0">
                  <a:solidFill>
                    <a:srgbClr val="008000"/>
                  </a:solidFill>
                </a:rPr>
                <a:t>ОТЛИЧНО!</a:t>
              </a:r>
            </a:p>
          </p:txBody>
        </p:sp>
        <p:pic>
          <p:nvPicPr>
            <p:cNvPr id="19" name="Picture 8" descr="big_smiles_1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6" y="1389"/>
              <a:ext cx="60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Заголовок 1"/>
          <p:cNvSpPr txBox="1">
            <a:spLocks/>
          </p:cNvSpPr>
          <p:nvPr/>
        </p:nvSpPr>
        <p:spPr>
          <a:xfrm>
            <a:off x="0" y="476672"/>
            <a:ext cx="9144000" cy="129614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FF0000">
                    <a:alpha val="95000"/>
                  </a:srgb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Пожарная машина красного цвета, потому что красный цвет – символ огня, и для того, чтобы ей уступали место?</a:t>
            </a:r>
            <a:endParaRPr lang="be-BY" sz="28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FF0000">
                  <a:alpha val="95000"/>
                </a:srgb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grpSp>
        <p:nvGrpSpPr>
          <p:cNvPr id="20" name="Group 18"/>
          <p:cNvGrpSpPr>
            <a:grpSpLocks/>
          </p:cNvGrpSpPr>
          <p:nvPr/>
        </p:nvGrpSpPr>
        <p:grpSpPr bwMode="auto">
          <a:xfrm>
            <a:off x="6876256" y="3851635"/>
            <a:ext cx="2160141" cy="647700"/>
            <a:chOff x="3560" y="2341"/>
            <a:chExt cx="1951" cy="680"/>
          </a:xfrm>
        </p:grpSpPr>
        <p:sp>
          <p:nvSpPr>
            <p:cNvPr id="21" name="AutoShape 19"/>
            <p:cNvSpPr>
              <a:spLocks noChangeArrowheads="1"/>
            </p:cNvSpPr>
            <p:nvPr/>
          </p:nvSpPr>
          <p:spPr bwMode="auto">
            <a:xfrm>
              <a:off x="3560" y="2341"/>
              <a:ext cx="1951" cy="68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r>
                <a:rPr lang="ru-RU" sz="1400" b="1" dirty="0">
                  <a:solidFill>
                    <a:srgbClr val="FF0000"/>
                  </a:solidFill>
                </a:rPr>
                <a:t> </a:t>
              </a:r>
            </a:p>
            <a:p>
              <a:pPr algn="r">
                <a:defRPr/>
              </a:pPr>
              <a:r>
                <a:rPr lang="ru-RU" sz="1600" b="1" dirty="0">
                  <a:solidFill>
                    <a:srgbClr val="FF0000"/>
                  </a:solidFill>
                </a:rPr>
                <a:t>Ошибочка!</a:t>
              </a:r>
            </a:p>
          </p:txBody>
        </p:sp>
        <p:pic>
          <p:nvPicPr>
            <p:cNvPr id="22" name="Picture 20" descr="super_smilies058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341"/>
              <a:ext cx="848" cy="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70014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1" y="981075"/>
            <a:ext cx="9144000" cy="561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spcBef>
                <a:spcPct val="20000"/>
              </a:spcBef>
              <a:defRPr/>
            </a:pPr>
            <a:r>
              <a:rPr lang="ru-RU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1.  Предлагаются задания трёх типов: </a:t>
            </a:r>
          </a:p>
          <a:p>
            <a:pPr>
              <a:spcBef>
                <a:spcPct val="20000"/>
              </a:spcBef>
              <a:defRPr/>
            </a:pPr>
            <a:r>
              <a:rPr lang="ru-RU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1. 1.Задания </a:t>
            </a:r>
            <a:r>
              <a:rPr lang="ru-RU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имеют </a:t>
            </a:r>
            <a:r>
              <a:rPr lang="ru-RU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несколько вариантов ответа. </a:t>
            </a:r>
            <a:r>
              <a:rPr lang="ru-RU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Из них только один ответ правильный. Его и нужно найти</a:t>
            </a:r>
            <a:r>
              <a:rPr lang="ru-RU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spcBef>
                <a:spcPct val="20000"/>
              </a:spcBef>
              <a:defRPr/>
            </a:pPr>
            <a:r>
              <a:rPr lang="ru-RU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1.2. Необходимо устно ответить, а потом нажав на кнопку «Правильный ответ» проверить  себя. </a:t>
            </a:r>
          </a:p>
          <a:p>
            <a:pPr>
              <a:spcBef>
                <a:spcPct val="20000"/>
              </a:spcBef>
              <a:defRPr/>
            </a:pPr>
            <a:r>
              <a:rPr lang="ru-RU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1.3. Следует выбрать верно или неверно утверждение . </a:t>
            </a:r>
          </a:p>
          <a:p>
            <a:pPr marL="609600" indent="-609600">
              <a:spcBef>
                <a:spcPct val="20000"/>
              </a:spcBef>
              <a:defRPr/>
            </a:pPr>
            <a:r>
              <a:rPr lang="ru-RU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2.   Если </a:t>
            </a:r>
            <a:r>
              <a:rPr lang="ru-RU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ты ответил правильно, ты увидишь  довольного смайлика.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defRPr/>
            </a:pPr>
            <a:endParaRPr lang="ru-RU" sz="1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defRPr/>
            </a:pPr>
            <a:endParaRPr lang="ru-RU" sz="1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buFontTx/>
              <a:buAutoNum type="arabicPeriod" startAt="3"/>
              <a:defRPr/>
            </a:pPr>
            <a:endParaRPr lang="ru-RU" sz="1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3.   Если </a:t>
            </a:r>
            <a:r>
              <a:rPr lang="ru-RU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ты ошибся, то смайлики также сообщат тебе об этом своим появлением.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defRPr/>
            </a:pPr>
            <a:endParaRPr lang="ru-RU" sz="1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      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Arial" pitchFamily="34" charset="0"/>
                <a:cs typeface="Arial" pitchFamily="34" charset="0"/>
              </a:rPr>
              <a:t>        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1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Не </a:t>
            </a:r>
            <a:r>
              <a:rPr lang="ru-RU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огорчайся, подумай ещё, не торопись!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defRPr/>
            </a:pPr>
            <a:endParaRPr lang="ru-RU" sz="1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4.    Переход </a:t>
            </a:r>
            <a:r>
              <a:rPr lang="ru-RU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 новому слайду – по </a:t>
            </a:r>
            <a:r>
              <a:rPr lang="ru-RU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щелчку  на стрелочку.</a:t>
            </a:r>
            <a:endParaRPr lang="ru-RU" sz="1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                                                 </a:t>
            </a:r>
            <a:r>
              <a:rPr lang="ru-RU" sz="1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Удачи вам, дорогие  ребята!</a:t>
            </a: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defRPr/>
            </a:pPr>
            <a:endParaRPr lang="ru-RU" sz="1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  <a:p>
            <a:pPr marL="609600" indent="-609600">
              <a:lnSpc>
                <a:spcPct val="80000"/>
              </a:lnSpc>
              <a:spcBef>
                <a:spcPct val="20000"/>
              </a:spcBef>
              <a:defRPr/>
            </a:pPr>
            <a:endParaRPr lang="ru-RU" sz="1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395288" y="260350"/>
            <a:ext cx="822960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rgbClr val="00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Правила пользования тренажёром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23528" y="2708920"/>
            <a:ext cx="1655763" cy="710159"/>
            <a:chOff x="3526" y="1091"/>
            <a:chExt cx="1951" cy="838"/>
          </a:xfrm>
        </p:grpSpPr>
        <p:sp>
          <p:nvSpPr>
            <p:cNvPr id="3095" name="AutoShape 7"/>
            <p:cNvSpPr>
              <a:spLocks noChangeArrowheads="1"/>
            </p:cNvSpPr>
            <p:nvPr/>
          </p:nvSpPr>
          <p:spPr bwMode="auto">
            <a:xfrm>
              <a:off x="3526" y="1091"/>
              <a:ext cx="1951" cy="68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r>
                <a:rPr lang="ru-RU" sz="1400" b="1" dirty="0">
                  <a:solidFill>
                    <a:srgbClr val="008000"/>
                  </a:solidFill>
                </a:rPr>
                <a:t>ОТЛИЧНО!</a:t>
              </a:r>
            </a:p>
          </p:txBody>
        </p:sp>
        <p:pic>
          <p:nvPicPr>
            <p:cNvPr id="9236" name="Picture 8" descr="big_smiles_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6" y="1389"/>
              <a:ext cx="60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95536" y="3717032"/>
            <a:ext cx="1871662" cy="649288"/>
            <a:chOff x="3560" y="391"/>
            <a:chExt cx="1951" cy="680"/>
          </a:xfrm>
        </p:grpSpPr>
        <p:sp>
          <p:nvSpPr>
            <p:cNvPr id="3093" name="AutoShape 10"/>
            <p:cNvSpPr>
              <a:spLocks noChangeArrowheads="1"/>
            </p:cNvSpPr>
            <p:nvPr/>
          </p:nvSpPr>
          <p:spPr bwMode="auto">
            <a:xfrm>
              <a:off x="3560" y="391"/>
              <a:ext cx="1951" cy="68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              ПОДУМАЙ</a:t>
              </a:r>
              <a:r>
                <a:rPr lang="ru-RU" sz="14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!</a:t>
              </a:r>
            </a:p>
          </p:txBody>
        </p:sp>
        <p:pic>
          <p:nvPicPr>
            <p:cNvPr id="9234" name="Picture 11" descr="big_smiles_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6" y="485"/>
              <a:ext cx="726" cy="5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222" name="Group 12"/>
          <p:cNvGrpSpPr>
            <a:grpSpLocks/>
          </p:cNvGrpSpPr>
          <p:nvPr/>
        </p:nvGrpSpPr>
        <p:grpSpPr bwMode="auto">
          <a:xfrm>
            <a:off x="6948264" y="3717032"/>
            <a:ext cx="1871663" cy="649288"/>
            <a:chOff x="3198" y="1570"/>
            <a:chExt cx="1951" cy="680"/>
          </a:xfrm>
        </p:grpSpPr>
        <p:sp>
          <p:nvSpPr>
            <p:cNvPr id="3091" name="AutoShape 13"/>
            <p:cNvSpPr>
              <a:spLocks noChangeArrowheads="1"/>
            </p:cNvSpPr>
            <p:nvPr/>
          </p:nvSpPr>
          <p:spPr bwMode="auto">
            <a:xfrm>
              <a:off x="3198" y="1570"/>
              <a:ext cx="1951" cy="68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ctr">
                <a:defRPr/>
              </a:pPr>
              <a:r>
                <a:rPr lang="ru-RU" sz="1400" b="1" dirty="0" smtClean="0">
                  <a:solidFill>
                    <a:srgbClr val="FF0000"/>
                  </a:solidFill>
                </a:rPr>
                <a:t>            ОШИБКА</a:t>
              </a:r>
              <a:r>
                <a:rPr lang="ru-RU" sz="1400" b="1" dirty="0">
                  <a:solidFill>
                    <a:srgbClr val="FF0000"/>
                  </a:solidFill>
                </a:rPr>
                <a:t>!</a:t>
              </a:r>
            </a:p>
          </p:txBody>
        </p:sp>
        <p:pic>
          <p:nvPicPr>
            <p:cNvPr id="9232" name="Picture 14" descr="big_smiles_27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3" y="1616"/>
              <a:ext cx="660" cy="54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</p:grp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2915816" y="2708920"/>
            <a:ext cx="1800225" cy="574675"/>
            <a:chOff x="3560" y="1480"/>
            <a:chExt cx="1951" cy="680"/>
          </a:xfrm>
          <a:solidFill>
            <a:schemeClr val="accent2"/>
          </a:solidFill>
        </p:grpSpPr>
        <p:sp>
          <p:nvSpPr>
            <p:cNvPr id="3089" name="AutoShape 16"/>
            <p:cNvSpPr>
              <a:spLocks noChangeArrowheads="1"/>
            </p:cNvSpPr>
            <p:nvPr/>
          </p:nvSpPr>
          <p:spPr bwMode="auto">
            <a:xfrm>
              <a:off x="3560" y="1480"/>
              <a:ext cx="1951" cy="68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r>
                <a:rPr lang="ru-RU" sz="1400" b="1">
                  <a:solidFill>
                    <a:srgbClr val="008000"/>
                  </a:solidFill>
                </a:rPr>
                <a:t>МОЛОДЕЦ!</a:t>
              </a:r>
            </a:p>
          </p:txBody>
        </p:sp>
        <p:pic>
          <p:nvPicPr>
            <p:cNvPr id="3090" name="Picture 17" descr="big_smiles_31"/>
            <p:cNvPicPr>
              <a:picLocks noChangeAspect="1" noChangeArrowheads="1" noCrop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606" y="1525"/>
              <a:ext cx="589" cy="58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pic>
      </p:grpSp>
      <p:grpSp>
        <p:nvGrpSpPr>
          <p:cNvPr id="9224" name="Group 18"/>
          <p:cNvGrpSpPr>
            <a:grpSpLocks/>
          </p:cNvGrpSpPr>
          <p:nvPr/>
        </p:nvGrpSpPr>
        <p:grpSpPr bwMode="auto">
          <a:xfrm>
            <a:off x="2483768" y="3717032"/>
            <a:ext cx="2016125" cy="647700"/>
            <a:chOff x="3560" y="2341"/>
            <a:chExt cx="1951" cy="680"/>
          </a:xfrm>
        </p:grpSpPr>
        <p:sp>
          <p:nvSpPr>
            <p:cNvPr id="3087" name="AutoShape 19"/>
            <p:cNvSpPr>
              <a:spLocks noChangeArrowheads="1"/>
            </p:cNvSpPr>
            <p:nvPr/>
          </p:nvSpPr>
          <p:spPr bwMode="auto">
            <a:xfrm>
              <a:off x="3560" y="2341"/>
              <a:ext cx="1951" cy="68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r>
                <a:rPr lang="ru-RU" sz="1400" b="1" dirty="0">
                  <a:solidFill>
                    <a:srgbClr val="FF0000"/>
                  </a:solidFill>
                </a:rPr>
                <a:t> </a:t>
              </a:r>
            </a:p>
            <a:p>
              <a:pPr algn="r">
                <a:defRPr/>
              </a:pP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Ошибочка!</a:t>
              </a:r>
              <a:endPara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9230" name="Picture 20" descr="super_smilies058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341"/>
              <a:ext cx="848" cy="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Group 21"/>
          <p:cNvGrpSpPr>
            <a:grpSpLocks/>
          </p:cNvGrpSpPr>
          <p:nvPr/>
        </p:nvGrpSpPr>
        <p:grpSpPr bwMode="auto">
          <a:xfrm>
            <a:off x="5796136" y="2636912"/>
            <a:ext cx="1657350" cy="574675"/>
            <a:chOff x="2064" y="799"/>
            <a:chExt cx="1951" cy="680"/>
          </a:xfrm>
          <a:solidFill>
            <a:schemeClr val="accent2"/>
          </a:solidFill>
        </p:grpSpPr>
        <p:sp>
          <p:nvSpPr>
            <p:cNvPr id="3085" name="AutoShape 22"/>
            <p:cNvSpPr>
              <a:spLocks noChangeArrowheads="1"/>
            </p:cNvSpPr>
            <p:nvPr/>
          </p:nvSpPr>
          <p:spPr bwMode="auto">
            <a:xfrm>
              <a:off x="2064" y="799"/>
              <a:ext cx="1951" cy="68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r>
                <a:rPr lang="ru-RU" sz="1400" b="1" dirty="0">
                  <a:solidFill>
                    <a:srgbClr val="008000"/>
                  </a:solidFill>
                </a:rPr>
                <a:t>УМНИЦА!</a:t>
              </a:r>
            </a:p>
          </p:txBody>
        </p:sp>
        <p:pic>
          <p:nvPicPr>
            <p:cNvPr id="3086" name="Picture 23" descr="big_smiles_71"/>
            <p:cNvPicPr>
              <a:picLocks noChangeAspect="1" noChangeArrowheads="1" noCrop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154" y="860"/>
              <a:ext cx="590" cy="56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226" name="Group 24"/>
          <p:cNvGrpSpPr>
            <a:grpSpLocks/>
          </p:cNvGrpSpPr>
          <p:nvPr/>
        </p:nvGrpSpPr>
        <p:grpSpPr bwMode="auto">
          <a:xfrm>
            <a:off x="4644008" y="3717032"/>
            <a:ext cx="2089150" cy="647700"/>
            <a:chOff x="2925" y="2976"/>
            <a:chExt cx="1907" cy="635"/>
          </a:xfrm>
        </p:grpSpPr>
        <p:sp>
          <p:nvSpPr>
            <p:cNvPr id="3083" name="AutoShape 25"/>
            <p:cNvSpPr>
              <a:spLocks noChangeArrowheads="1"/>
            </p:cNvSpPr>
            <p:nvPr/>
          </p:nvSpPr>
          <p:spPr bwMode="auto">
            <a:xfrm>
              <a:off x="2925" y="2976"/>
              <a:ext cx="1907" cy="635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endParaRPr lang="ru-RU" sz="2400" b="1" dirty="0">
                <a:solidFill>
                  <a:srgbClr val="FF0000"/>
                </a:solidFill>
              </a:endParaRPr>
            </a:p>
            <a:p>
              <a:pPr algn="r">
                <a:defRPr/>
              </a:pPr>
              <a:r>
                <a:rPr lang="ru-RU" sz="1400" b="1" dirty="0">
                  <a:solidFill>
                    <a:srgbClr val="FF0000"/>
                  </a:solidFill>
                </a:rPr>
                <a:t> </a:t>
              </a:r>
              <a:r>
                <a:rPr lang="ru-RU" sz="1400" b="1" dirty="0" smtClean="0">
                  <a:solidFill>
                    <a:srgbClr val="FF0000"/>
                  </a:solidFill>
                </a:rPr>
                <a:t>ПОПРОБУЙ </a:t>
              </a:r>
            </a:p>
            <a:p>
              <a:pPr algn="ctr">
                <a:defRPr/>
              </a:pPr>
              <a:r>
                <a:rPr lang="ru-RU" sz="1400" b="1" dirty="0" smtClean="0">
                  <a:solidFill>
                    <a:srgbClr val="FF0000"/>
                  </a:solidFill>
                </a:rPr>
                <a:t>                      ЕЩЁ РАЗ!</a:t>
              </a:r>
              <a:endParaRPr lang="ru-RU" sz="1400" b="1" dirty="0">
                <a:solidFill>
                  <a:srgbClr val="FF0000"/>
                </a:solidFill>
              </a:endParaRPr>
            </a:p>
            <a:p>
              <a:pPr algn="r">
                <a:defRPr/>
              </a:pPr>
              <a:endParaRPr lang="ru-RU" sz="2400" b="1" dirty="0">
                <a:solidFill>
                  <a:srgbClr val="FF0000"/>
                </a:solidFill>
              </a:endParaRPr>
            </a:p>
          </p:txBody>
        </p:sp>
        <p:pic>
          <p:nvPicPr>
            <p:cNvPr id="9228" name="Picture 26" descr="super_smilies012"/>
            <p:cNvPicPr>
              <a:picLocks noChangeAspect="1" noChangeArrowheads="1" noCrop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6" y="3022"/>
              <a:ext cx="679" cy="566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</p:grpSp>
      <p:sp>
        <p:nvSpPr>
          <p:cNvPr id="25" name="Стрелка вправо 24">
            <a:hlinkClick r:id="rId9" action="ppaction://hlinksldjump"/>
          </p:cNvPr>
          <p:cNvSpPr/>
          <p:nvPr/>
        </p:nvSpPr>
        <p:spPr>
          <a:xfrm>
            <a:off x="7695447" y="5936506"/>
            <a:ext cx="936104" cy="61019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328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Click="0">
        <p:checker/>
      </p:transition>
    </mc:Choice>
    <mc:Fallback xmlns="">
      <p:transition spd="slow" advClick="0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353542"/>
            <a:ext cx="21996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Верно </a:t>
            </a:r>
            <a:endParaRPr lang="ru-RU" sz="5400" b="1" cap="none" spc="0" dirty="0">
              <a:ln w="1905"/>
              <a:solidFill>
                <a:schemeClr val="tx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97355" y="1353542"/>
            <a:ext cx="291131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Неверно </a:t>
            </a:r>
            <a:endParaRPr lang="ru-RU" sz="5400" b="1" cap="none" spc="0" dirty="0">
              <a:ln w="1905"/>
              <a:solidFill>
                <a:schemeClr val="tx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Стрелка вправо 11">
            <a:hlinkClick r:id="rId2" action="ppaction://hlinksldjump"/>
          </p:cNvPr>
          <p:cNvSpPr/>
          <p:nvPr/>
        </p:nvSpPr>
        <p:spPr>
          <a:xfrm>
            <a:off x="7695447" y="5936506"/>
            <a:ext cx="936104" cy="61019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0" y="332656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E850AE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Во время пожара можно пользоваться лифтом.</a:t>
            </a:r>
            <a:endParaRPr lang="ru-RU" sz="3600" dirty="0"/>
          </a:p>
        </p:txBody>
      </p:sp>
      <p:pic>
        <p:nvPicPr>
          <p:cNvPr id="7170" name="Picture 2" descr="18 пассажирских лифтов будет заменено в Ижевске в 2012 году / Известия Удмуртской Республи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286000"/>
            <a:ext cx="4853283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6"/>
          <p:cNvGrpSpPr>
            <a:grpSpLocks/>
          </p:cNvGrpSpPr>
          <p:nvPr/>
        </p:nvGrpSpPr>
        <p:grpSpPr bwMode="auto">
          <a:xfrm>
            <a:off x="2199641" y="2322323"/>
            <a:ext cx="2045050" cy="761096"/>
            <a:chOff x="3560" y="1298"/>
            <a:chExt cx="1951" cy="680"/>
          </a:xfrm>
        </p:grpSpPr>
        <p:sp>
          <p:nvSpPr>
            <p:cNvPr id="18" name="AutoShape 7"/>
            <p:cNvSpPr>
              <a:spLocks noChangeArrowheads="1"/>
            </p:cNvSpPr>
            <p:nvPr/>
          </p:nvSpPr>
          <p:spPr bwMode="auto">
            <a:xfrm>
              <a:off x="3560" y="1298"/>
              <a:ext cx="1951" cy="68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r>
                <a:rPr lang="ru-RU" sz="1400" b="1" dirty="0">
                  <a:solidFill>
                    <a:srgbClr val="008000"/>
                  </a:solidFill>
                </a:rPr>
                <a:t>ОТЛИЧНО!</a:t>
              </a:r>
            </a:p>
          </p:txBody>
        </p:sp>
        <p:pic>
          <p:nvPicPr>
            <p:cNvPr id="19" name="Picture 8" descr="big_smiles_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6" y="1389"/>
              <a:ext cx="60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" name="Group 18"/>
          <p:cNvGrpSpPr>
            <a:grpSpLocks/>
          </p:cNvGrpSpPr>
          <p:nvPr/>
        </p:nvGrpSpPr>
        <p:grpSpPr bwMode="auto">
          <a:xfrm>
            <a:off x="4815384" y="2322323"/>
            <a:ext cx="2160141" cy="761096"/>
            <a:chOff x="3560" y="2341"/>
            <a:chExt cx="1951" cy="680"/>
          </a:xfrm>
        </p:grpSpPr>
        <p:sp>
          <p:nvSpPr>
            <p:cNvPr id="21" name="AutoShape 19"/>
            <p:cNvSpPr>
              <a:spLocks noChangeArrowheads="1"/>
            </p:cNvSpPr>
            <p:nvPr/>
          </p:nvSpPr>
          <p:spPr bwMode="auto">
            <a:xfrm>
              <a:off x="3560" y="2341"/>
              <a:ext cx="1951" cy="68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r>
                <a:rPr lang="ru-RU" sz="1400" b="1" dirty="0">
                  <a:solidFill>
                    <a:srgbClr val="FF0000"/>
                  </a:solidFill>
                </a:rPr>
                <a:t> </a:t>
              </a:r>
            </a:p>
            <a:p>
              <a:pPr algn="r">
                <a:defRPr/>
              </a:pPr>
              <a:r>
                <a:rPr lang="ru-RU" sz="1600" b="1" dirty="0">
                  <a:solidFill>
                    <a:srgbClr val="FF0000"/>
                  </a:solidFill>
                </a:rPr>
                <a:t>Ошибочка!</a:t>
              </a:r>
            </a:p>
          </p:txBody>
        </p:sp>
        <p:pic>
          <p:nvPicPr>
            <p:cNvPr id="22" name="Picture 20" descr="super_smilies05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341"/>
              <a:ext cx="848" cy="6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67266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5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Анимированные Картинки Спасибо За Внимание Для Презентаций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76672"/>
            <a:ext cx="6336704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Бирюзовая бабочка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060" y="4221088"/>
            <a:ext cx="1143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Бирюзовая бабочка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770" y="3087151"/>
            <a:ext cx="1143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Бирюзовая бабочка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560" y="188640"/>
            <a:ext cx="11430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4" name="Picture 12" descr="Подарки пользователя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4900"/>
            <a:ext cx="2334510" cy="2334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 вправо 7">
            <a:hlinkClick r:id="rId5" action="ppaction://hlinksldjump"/>
          </p:cNvPr>
          <p:cNvSpPr/>
          <p:nvPr/>
        </p:nvSpPr>
        <p:spPr>
          <a:xfrm>
            <a:off x="7695447" y="5936506"/>
            <a:ext cx="936104" cy="61019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6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 advClick="0">
        <p14:glitter pattern="hexagon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274638"/>
            <a:ext cx="9144000" cy="617869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400" b="1" dirty="0" smtClean="0"/>
              <a:t>Источники изображений:</a:t>
            </a:r>
            <a:br>
              <a:rPr lang="ru-RU" sz="1400" b="1" dirty="0" smtClean="0"/>
            </a:br>
            <a:r>
              <a:rPr lang="ru-RU" sz="1400" dirty="0" smtClean="0"/>
              <a:t>1. </a:t>
            </a:r>
            <a:r>
              <a:rPr lang="en-US" sz="1400" dirty="0" smtClean="0">
                <a:hlinkClick r:id="rId2"/>
              </a:rPr>
              <a:t>http://nashideto4ki.ru/news/168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2. </a:t>
            </a:r>
            <a:r>
              <a:rPr lang="en-US" sz="1400" dirty="0" smtClean="0">
                <a:hlinkClick r:id="rId3"/>
              </a:rPr>
              <a:t>http://pro-partners.ucoz.org/blog/magazin_96_sad_ogorod_96_naprotiv_mchs_na_kryshe_magazina_rastut_derevja/2013-05-31-20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3. </a:t>
            </a:r>
            <a:r>
              <a:rPr lang="en-US" sz="1400" dirty="0" smtClean="0">
                <a:hlinkClick r:id="rId4"/>
              </a:rPr>
              <a:t>http://filler.at.ua/blog/kompanija_romeo_design_javljaetsja_oficialnym_partnerov_kompanii/2013-12-07-16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4. </a:t>
            </a:r>
            <a:r>
              <a:rPr lang="en-US" sz="1400" dirty="0" smtClean="0">
                <a:hlinkClick r:id="rId5"/>
              </a:rPr>
              <a:t>http://photopolygon.com/posts/8907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5. </a:t>
            </a:r>
            <a:r>
              <a:rPr lang="en-US" sz="1400" dirty="0" smtClean="0">
                <a:hlinkClick r:id="rId6"/>
              </a:rPr>
              <a:t>http://zastavok.ru/raznoe/9043-goryaschaya_spichka.html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6. </a:t>
            </a:r>
            <a:r>
              <a:rPr lang="en-US" sz="1400" dirty="0" smtClean="0">
                <a:hlinkClick r:id="rId7"/>
              </a:rPr>
              <a:t>http://stampi.by/izgotovlenie-tablichek.php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7. </a:t>
            </a:r>
            <a:r>
              <a:rPr lang="en-US" sz="1400" dirty="0" smtClean="0">
                <a:hlinkClick r:id="rId8"/>
              </a:rPr>
              <a:t>http://ekb.pulscen.ru/products/razrabotka_instruktsi_okhrane_8171922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8. </a:t>
            </a:r>
            <a:r>
              <a:rPr lang="en-US" sz="1400" dirty="0" smtClean="0"/>
              <a:t>http://open.az/2013/03/page/74/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9. </a:t>
            </a:r>
            <a:r>
              <a:rPr lang="en-US" sz="1400" dirty="0" smtClean="0">
                <a:hlinkClick r:id="rId9"/>
              </a:rPr>
              <a:t>http://cityblank.ru/catalog/safety_signs_gost_12_4_026_2001/?view=simple&amp;forgot_password=yes&amp;PAGEN_2=59&amp;PAGEN_1=4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10.</a:t>
            </a:r>
            <a:r>
              <a:rPr lang="en-US" sz="1400" dirty="0" smtClean="0"/>
              <a:t> </a:t>
            </a:r>
            <a:r>
              <a:rPr lang="en-US" sz="1400" dirty="0" smtClean="0">
                <a:hlinkClick r:id="rId10"/>
              </a:rPr>
              <a:t>http://cel.schools.by/pages/azbuka-bezopasnosti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11. </a:t>
            </a:r>
            <a:r>
              <a:rPr lang="en-US" sz="1400" dirty="0" smtClean="0">
                <a:hlinkClick r:id="rId11"/>
              </a:rPr>
              <a:t>http://vsyaanimaciya.ru/photo/50-0-3797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12. </a:t>
            </a:r>
            <a:r>
              <a:rPr lang="en-US" sz="1400" dirty="0" smtClean="0">
                <a:hlinkClick r:id="rId12"/>
              </a:rPr>
              <a:t>http://project-load.ru/plakat/dets_pl_PB/detsk_lakat_PB.html</a:t>
            </a:r>
            <a:endParaRPr lang="ru-RU" sz="1400" dirty="0" smtClean="0"/>
          </a:p>
          <a:p>
            <a:pPr algn="l"/>
            <a:r>
              <a:rPr lang="ru-RU" sz="1400" dirty="0" smtClean="0"/>
              <a:t>13. </a:t>
            </a:r>
            <a:r>
              <a:rPr lang="en-US" sz="1400" dirty="0">
                <a:hlinkClick r:id="rId13"/>
              </a:rPr>
              <a:t>http://ladies-world.ru/news/?</a:t>
            </a:r>
            <a:r>
              <a:rPr lang="en-US" sz="1400" dirty="0" smtClean="0">
                <a:hlinkClick r:id="rId13"/>
              </a:rPr>
              <a:t>page=61</a:t>
            </a:r>
            <a:endParaRPr lang="ru-RU" sz="1400" dirty="0" smtClean="0"/>
          </a:p>
          <a:p>
            <a:pPr algn="l"/>
            <a:r>
              <a:rPr lang="ru-RU" sz="1400" dirty="0" smtClean="0"/>
              <a:t>14. </a:t>
            </a:r>
            <a:r>
              <a:rPr lang="en-US" sz="1400" dirty="0">
                <a:hlinkClick r:id="rId14"/>
              </a:rPr>
              <a:t>http://wap.autocentre.mts.com.ua/ru/dg.news?from=/</a:t>
            </a:r>
            <a:r>
              <a:rPr lang="en-US" sz="1400" dirty="0" smtClean="0">
                <a:hlinkClick r:id="rId14"/>
              </a:rPr>
              <a:t>6&amp;d=2461814&amp;sd=0&amp;nid=3771530&amp;p=1&amp;day=2012-12-02&amp;nt</a:t>
            </a:r>
            <a:endParaRPr lang="ru-RU" sz="1400" dirty="0" smtClean="0"/>
          </a:p>
          <a:p>
            <a:pPr algn="l"/>
            <a:r>
              <a:rPr lang="ru-RU" sz="1400" dirty="0" smtClean="0"/>
              <a:t>15. </a:t>
            </a:r>
            <a:r>
              <a:rPr lang="en-US" sz="1400" dirty="0"/>
              <a:t>http://www.bigstock.cn/ru/image-46114678/stock-photo-%E8%80%81%E7%83%9F%E5%9B%B1</a:t>
            </a:r>
            <a:endParaRPr lang="ru-RU" sz="1400" dirty="0" smtClean="0"/>
          </a:p>
          <a:p>
            <a:pPr algn="l"/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58856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 txBox="1">
            <a:spLocks/>
          </p:cNvSpPr>
          <p:nvPr/>
        </p:nvSpPr>
        <p:spPr>
          <a:xfrm>
            <a:off x="752232" y="476672"/>
            <a:ext cx="7696200" cy="13716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Какой номер телефона необходимо набрать при пожаре?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534" y="1556792"/>
            <a:ext cx="3710161" cy="511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8823" y="1603946"/>
            <a:ext cx="21614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А. 109 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2052" y="2708920"/>
            <a:ext cx="19672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В. 103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6266" y="3890665"/>
            <a:ext cx="18283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Г.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104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7551" y="5013176"/>
            <a:ext cx="20457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Д.</a:t>
            </a:r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101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2883101" y="4969869"/>
            <a:ext cx="2448271" cy="956612"/>
            <a:chOff x="3560" y="1298"/>
            <a:chExt cx="1951" cy="680"/>
          </a:xfrm>
        </p:grpSpPr>
        <p:sp>
          <p:nvSpPr>
            <p:cNvPr id="9" name="AutoShape 7"/>
            <p:cNvSpPr>
              <a:spLocks noChangeArrowheads="1"/>
            </p:cNvSpPr>
            <p:nvPr/>
          </p:nvSpPr>
          <p:spPr bwMode="auto">
            <a:xfrm>
              <a:off x="3560" y="1298"/>
              <a:ext cx="1951" cy="68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r>
                <a:rPr lang="ru-RU" sz="2000" b="1" dirty="0">
                  <a:solidFill>
                    <a:srgbClr val="008000"/>
                  </a:solidFill>
                </a:rPr>
                <a:t>ОТЛИЧНО!</a:t>
              </a:r>
            </a:p>
          </p:txBody>
        </p:sp>
        <p:pic>
          <p:nvPicPr>
            <p:cNvPr id="10" name="Picture 8" descr="big_smiles_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6" y="1389"/>
              <a:ext cx="60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7" name="Group 18"/>
          <p:cNvGrpSpPr>
            <a:grpSpLocks/>
          </p:cNvGrpSpPr>
          <p:nvPr/>
        </p:nvGrpSpPr>
        <p:grpSpPr bwMode="auto">
          <a:xfrm>
            <a:off x="2785852" y="2763743"/>
            <a:ext cx="2376216" cy="897653"/>
            <a:chOff x="3560" y="2341"/>
            <a:chExt cx="1951" cy="680"/>
          </a:xfrm>
        </p:grpSpPr>
        <p:sp>
          <p:nvSpPr>
            <p:cNvPr id="18" name="AutoShape 19"/>
            <p:cNvSpPr>
              <a:spLocks noChangeArrowheads="1"/>
            </p:cNvSpPr>
            <p:nvPr/>
          </p:nvSpPr>
          <p:spPr bwMode="auto">
            <a:xfrm>
              <a:off x="3560" y="2341"/>
              <a:ext cx="1951" cy="68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r>
                <a:rPr lang="ru-RU" sz="2400" b="1" dirty="0">
                  <a:solidFill>
                    <a:srgbClr val="FF0000"/>
                  </a:solidFill>
                </a:rPr>
                <a:t> </a:t>
              </a:r>
            </a:p>
            <a:p>
              <a:pPr algn="r">
                <a:defRPr/>
              </a:pPr>
              <a:r>
                <a:rPr lang="ru-RU" sz="2400" b="1" dirty="0">
                  <a:solidFill>
                    <a:srgbClr val="FF0000"/>
                  </a:solidFill>
                </a:rPr>
                <a:t>Ошибочка!</a:t>
              </a:r>
            </a:p>
          </p:txBody>
        </p:sp>
        <p:pic>
          <p:nvPicPr>
            <p:cNvPr id="19" name="Picture 20" descr="super_smilies05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1" y="2478"/>
              <a:ext cx="545" cy="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Стрелка вправо 13">
            <a:hlinkClick r:id="rId5" action="ppaction://hlinksldjump"/>
          </p:cNvPr>
          <p:cNvSpPr/>
          <p:nvPr/>
        </p:nvSpPr>
        <p:spPr>
          <a:xfrm>
            <a:off x="7695447" y="5936506"/>
            <a:ext cx="936104" cy="61019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351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100"/>
                            </p:stCondLst>
                            <p:childTnLst>
                              <p:par>
                                <p:cTn id="6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39552" y="476672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Бензин и керосин можно тушить водой?</a:t>
            </a:r>
            <a:endParaRPr lang="be-BY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" name="Текст 3"/>
          <p:cNvSpPr txBox="1">
            <a:spLocks/>
          </p:cNvSpPr>
          <p:nvPr/>
        </p:nvSpPr>
        <p:spPr>
          <a:xfrm>
            <a:off x="899592" y="3784449"/>
            <a:ext cx="7632848" cy="1981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бензин легче воды, поэтому при тушении бензин всплывает на поверхность воды и горение не прекращается; </a:t>
            </a:r>
          </a:p>
          <a:p>
            <a:pPr algn="just"/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бензин не растворяется в воде.</a:t>
            </a:r>
            <a:endParaRPr lang="be-BY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9381" y="2044005"/>
            <a:ext cx="11496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Да 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60232" y="2044005"/>
            <a:ext cx="14461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Нет </a:t>
            </a:r>
            <a:endParaRPr lang="ru-RU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1709056" y="2218332"/>
            <a:ext cx="2142864" cy="922636"/>
            <a:chOff x="3560" y="1480"/>
            <a:chExt cx="1951" cy="680"/>
          </a:xfrm>
          <a:solidFill>
            <a:schemeClr val="accent2"/>
          </a:solidFill>
        </p:grpSpPr>
        <p:sp>
          <p:nvSpPr>
            <p:cNvPr id="7" name="AutoShape 16"/>
            <p:cNvSpPr>
              <a:spLocks noChangeArrowheads="1"/>
            </p:cNvSpPr>
            <p:nvPr/>
          </p:nvSpPr>
          <p:spPr bwMode="auto">
            <a:xfrm>
              <a:off x="3560" y="1480"/>
              <a:ext cx="1951" cy="68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r>
                <a:rPr lang="ru-RU" b="1" dirty="0">
                  <a:solidFill>
                    <a:srgbClr val="008000"/>
                  </a:solidFill>
                </a:rPr>
                <a:t>МОЛОДЕЦ!</a:t>
              </a:r>
            </a:p>
          </p:txBody>
        </p:sp>
        <p:pic>
          <p:nvPicPr>
            <p:cNvPr id="8" name="Picture 17" descr="big_smiles_31"/>
            <p:cNvPicPr>
              <a:picLocks noChangeAspect="1" noChangeArrowheads="1" noCrop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606" y="1525"/>
              <a:ext cx="589" cy="58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pic>
      </p:grpSp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4067944" y="2218332"/>
            <a:ext cx="2231702" cy="922636"/>
            <a:chOff x="3560" y="391"/>
            <a:chExt cx="1951" cy="680"/>
          </a:xfrm>
        </p:grpSpPr>
        <p:sp>
          <p:nvSpPr>
            <p:cNvPr id="10" name="AutoShape 10"/>
            <p:cNvSpPr>
              <a:spLocks noChangeArrowheads="1"/>
            </p:cNvSpPr>
            <p:nvPr/>
          </p:nvSpPr>
          <p:spPr bwMode="auto">
            <a:xfrm>
              <a:off x="3560" y="391"/>
              <a:ext cx="1951" cy="68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r>
                <a:rPr lang="ru-RU" b="1" dirty="0">
                  <a:solidFill>
                    <a:srgbClr val="FF0000"/>
                  </a:solidFill>
                </a:rPr>
                <a:t>ПОДУМАЙ!</a:t>
              </a:r>
            </a:p>
          </p:txBody>
        </p:sp>
        <p:pic>
          <p:nvPicPr>
            <p:cNvPr id="11" name="Picture 11" descr="big_smiles_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6" y="485"/>
              <a:ext cx="726" cy="5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Стрелка вправо 11">
            <a:hlinkClick r:id="rId4" action="ppaction://hlinksldjump"/>
          </p:cNvPr>
          <p:cNvSpPr/>
          <p:nvPr/>
        </p:nvSpPr>
        <p:spPr>
          <a:xfrm>
            <a:off x="7695447" y="5936506"/>
            <a:ext cx="936104" cy="61019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285492"/>
      </p:ext>
    </p:extLst>
  </p:cSld>
  <p:clrMapOvr>
    <a:masterClrMapping/>
  </p:clrMapOvr>
  <p:transition spd="slow" advClick="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5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228600"/>
            <a:ext cx="9144000" cy="13716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ahoma" pitchFamily="34" charset="0"/>
                <a:ea typeface="+mn-ea"/>
                <a:cs typeface="+mn-cs"/>
              </a:rPr>
              <a:t>Каковы Ваши действия, если комната начала наполняться густым едким дымом?</a:t>
            </a:r>
            <a:br>
              <a:rPr lang="ru-RU" sz="3200" b="1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ahoma" pitchFamily="34" charset="0"/>
                <a:ea typeface="+mn-ea"/>
                <a:cs typeface="+mn-cs"/>
              </a:rPr>
            </a:br>
            <a:endParaRPr lang="be-BY" sz="3200" b="1" dirty="0">
              <a:ln w="31550" cmpd="sng">
                <a:solidFill>
                  <a:srgbClr val="C0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" name="Текст 2"/>
          <p:cNvSpPr txBox="1">
            <a:spLocks/>
          </p:cNvSpPr>
          <p:nvPr/>
        </p:nvSpPr>
        <p:spPr>
          <a:xfrm>
            <a:off x="0" y="2060848"/>
            <a:ext cx="6948264" cy="457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А.  Лягу на пол и буду ждать пожарных</a:t>
            </a:r>
            <a:endParaRPr lang="be-BY" dirty="0"/>
          </a:p>
        </p:txBody>
      </p:sp>
      <p:sp>
        <p:nvSpPr>
          <p:cNvPr id="4" name="Текст 5"/>
          <p:cNvSpPr txBox="1">
            <a:spLocks/>
          </p:cNvSpPr>
          <p:nvPr/>
        </p:nvSpPr>
        <p:spPr>
          <a:xfrm>
            <a:off x="36871" y="2743200"/>
            <a:ext cx="5471233" cy="457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Б. Буду продвигаться к выходу</a:t>
            </a:r>
            <a:endParaRPr lang="be-BY" dirty="0"/>
          </a:p>
        </p:txBody>
      </p:sp>
      <p:sp>
        <p:nvSpPr>
          <p:cNvPr id="5" name="Текст 4"/>
          <p:cNvSpPr txBox="1">
            <a:spLocks/>
          </p:cNvSpPr>
          <p:nvPr/>
        </p:nvSpPr>
        <p:spPr>
          <a:xfrm>
            <a:off x="0" y="3524865"/>
            <a:ext cx="5940152" cy="457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В. Открою окно, не закрыв дверь</a:t>
            </a:r>
            <a:endParaRPr lang="be-BY" dirty="0"/>
          </a:p>
        </p:txBody>
      </p:sp>
      <p:sp>
        <p:nvSpPr>
          <p:cNvPr id="6" name="Текст 3"/>
          <p:cNvSpPr txBox="1">
            <a:spLocks/>
          </p:cNvSpPr>
          <p:nvPr/>
        </p:nvSpPr>
        <p:spPr>
          <a:xfrm>
            <a:off x="0" y="4114800"/>
            <a:ext cx="6297561" cy="457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dirty="0"/>
              <a:t>Г</a:t>
            </a:r>
            <a:r>
              <a:rPr lang="ru-RU" sz="2800" dirty="0" smtClean="0"/>
              <a:t>. Залезу на подоконник и буду кричать</a:t>
            </a:r>
            <a:endParaRPr lang="be-BY" sz="2800" dirty="0"/>
          </a:p>
        </p:txBody>
      </p:sp>
      <p:sp>
        <p:nvSpPr>
          <p:cNvPr id="7" name="Текст 6"/>
          <p:cNvSpPr txBox="1">
            <a:spLocks/>
          </p:cNvSpPr>
          <p:nvPr/>
        </p:nvSpPr>
        <p:spPr>
          <a:xfrm>
            <a:off x="36870" y="4869160"/>
            <a:ext cx="9107130" cy="72008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dirty="0"/>
              <a:t>Д</a:t>
            </a:r>
            <a:r>
              <a:rPr lang="ru-RU" sz="2400" dirty="0" smtClean="0"/>
              <a:t>. Закрою рот и нос мокрым носовым платком и буду продвигаться к выходу, прижимаясь к полу</a:t>
            </a:r>
          </a:p>
          <a:p>
            <a:endParaRPr lang="be-BY" sz="3600" dirty="0"/>
          </a:p>
        </p:txBody>
      </p:sp>
      <p:grpSp>
        <p:nvGrpSpPr>
          <p:cNvPr id="11" name="Group 12"/>
          <p:cNvGrpSpPr>
            <a:grpSpLocks/>
          </p:cNvGrpSpPr>
          <p:nvPr/>
        </p:nvGrpSpPr>
        <p:grpSpPr bwMode="auto">
          <a:xfrm>
            <a:off x="7187329" y="2898058"/>
            <a:ext cx="1871663" cy="649288"/>
            <a:chOff x="3198" y="1570"/>
            <a:chExt cx="1951" cy="680"/>
          </a:xfrm>
        </p:grpSpPr>
        <p:sp>
          <p:nvSpPr>
            <p:cNvPr id="12" name="AutoShape 13"/>
            <p:cNvSpPr>
              <a:spLocks noChangeArrowheads="1"/>
            </p:cNvSpPr>
            <p:nvPr/>
          </p:nvSpPr>
          <p:spPr bwMode="auto">
            <a:xfrm>
              <a:off x="3198" y="1570"/>
              <a:ext cx="1951" cy="68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r>
                <a:rPr lang="ru-RU" sz="1400" b="1" dirty="0">
                  <a:solidFill>
                    <a:srgbClr val="FF0000"/>
                  </a:solidFill>
                </a:rPr>
                <a:t>ОШИБКА!</a:t>
              </a:r>
            </a:p>
          </p:txBody>
        </p:sp>
        <p:pic>
          <p:nvPicPr>
            <p:cNvPr id="13" name="Picture 14" descr="big_smiles_27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3" y="1616"/>
              <a:ext cx="660" cy="54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</p:grpSp>
      <p:grpSp>
        <p:nvGrpSpPr>
          <p:cNvPr id="20" name="Group 21"/>
          <p:cNvGrpSpPr>
            <a:grpSpLocks/>
          </p:cNvGrpSpPr>
          <p:nvPr/>
        </p:nvGrpSpPr>
        <p:grpSpPr bwMode="auto">
          <a:xfrm>
            <a:off x="7294486" y="5301902"/>
            <a:ext cx="1657350" cy="574675"/>
            <a:chOff x="2064" y="799"/>
            <a:chExt cx="1951" cy="680"/>
          </a:xfrm>
          <a:solidFill>
            <a:schemeClr val="accent2"/>
          </a:solidFill>
        </p:grpSpPr>
        <p:sp>
          <p:nvSpPr>
            <p:cNvPr id="21" name="AutoShape 22"/>
            <p:cNvSpPr>
              <a:spLocks noChangeArrowheads="1"/>
            </p:cNvSpPr>
            <p:nvPr/>
          </p:nvSpPr>
          <p:spPr bwMode="auto">
            <a:xfrm>
              <a:off x="2064" y="799"/>
              <a:ext cx="1951" cy="68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r>
                <a:rPr lang="ru-RU" sz="1400" b="1" dirty="0">
                  <a:solidFill>
                    <a:srgbClr val="008000"/>
                  </a:solidFill>
                </a:rPr>
                <a:t>УМНИЦА!</a:t>
              </a:r>
            </a:p>
          </p:txBody>
        </p:sp>
        <p:pic>
          <p:nvPicPr>
            <p:cNvPr id="22" name="Picture 23" descr="big_smiles_71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54" y="860"/>
              <a:ext cx="590" cy="56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3" name="Стрелка вправо 22">
            <a:hlinkClick r:id="rId4" action="ppaction://hlinksldjump"/>
          </p:cNvPr>
          <p:cNvSpPr/>
          <p:nvPr/>
        </p:nvSpPr>
        <p:spPr>
          <a:xfrm>
            <a:off x="7695447" y="5936506"/>
            <a:ext cx="936104" cy="61019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7725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5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xit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59381" y="2044005"/>
            <a:ext cx="11496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Да 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60232" y="2044005"/>
            <a:ext cx="14461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Нет </a:t>
            </a:r>
            <a:endParaRPr lang="ru-RU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1709056" y="2218332"/>
            <a:ext cx="2142864" cy="922636"/>
            <a:chOff x="3560" y="1480"/>
            <a:chExt cx="1951" cy="680"/>
          </a:xfrm>
          <a:solidFill>
            <a:schemeClr val="accent2"/>
          </a:solidFill>
        </p:grpSpPr>
        <p:sp>
          <p:nvSpPr>
            <p:cNvPr id="7" name="AutoShape 16"/>
            <p:cNvSpPr>
              <a:spLocks noChangeArrowheads="1"/>
            </p:cNvSpPr>
            <p:nvPr/>
          </p:nvSpPr>
          <p:spPr bwMode="auto">
            <a:xfrm>
              <a:off x="3560" y="1480"/>
              <a:ext cx="1951" cy="68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r>
                <a:rPr lang="ru-RU" b="1" dirty="0">
                  <a:solidFill>
                    <a:srgbClr val="008000"/>
                  </a:solidFill>
                </a:rPr>
                <a:t>МОЛОДЕЦ!</a:t>
              </a:r>
            </a:p>
          </p:txBody>
        </p:sp>
        <p:pic>
          <p:nvPicPr>
            <p:cNvPr id="8" name="Picture 17" descr="big_smiles_31"/>
            <p:cNvPicPr>
              <a:picLocks noChangeAspect="1" noChangeArrowheads="1" noCrop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606" y="1525"/>
              <a:ext cx="589" cy="58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pic>
      </p:grpSp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4067944" y="2218332"/>
            <a:ext cx="2231702" cy="922636"/>
            <a:chOff x="3560" y="391"/>
            <a:chExt cx="1951" cy="680"/>
          </a:xfrm>
        </p:grpSpPr>
        <p:sp>
          <p:nvSpPr>
            <p:cNvPr id="10" name="AutoShape 10"/>
            <p:cNvSpPr>
              <a:spLocks noChangeArrowheads="1"/>
            </p:cNvSpPr>
            <p:nvPr/>
          </p:nvSpPr>
          <p:spPr bwMode="auto">
            <a:xfrm>
              <a:off x="3560" y="391"/>
              <a:ext cx="1951" cy="68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r>
                <a:rPr lang="ru-RU" b="1" dirty="0">
                  <a:solidFill>
                    <a:srgbClr val="FF0000"/>
                  </a:solidFill>
                </a:rPr>
                <a:t>ПОДУМАЙ!</a:t>
              </a:r>
            </a:p>
          </p:txBody>
        </p:sp>
        <p:pic>
          <p:nvPicPr>
            <p:cNvPr id="11" name="Picture 11" descr="big_smiles_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6" y="485"/>
              <a:ext cx="726" cy="5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Стрелка вправо 11">
            <a:hlinkClick r:id="rId4" action="ppaction://hlinksldjump"/>
          </p:cNvPr>
          <p:cNvSpPr/>
          <p:nvPr/>
        </p:nvSpPr>
        <p:spPr>
          <a:xfrm>
            <a:off x="7695447" y="5936506"/>
            <a:ext cx="936104" cy="61019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401951" y="476672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Можно ли при пожаре открывать окна и двери?</a:t>
            </a:r>
            <a:endParaRPr lang="be-BY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4" name="Текст 3"/>
          <p:cNvSpPr txBox="1">
            <a:spLocks/>
          </p:cNvSpPr>
          <p:nvPr/>
        </p:nvSpPr>
        <p:spPr>
          <a:xfrm>
            <a:off x="559381" y="3789040"/>
            <a:ext cx="8072170" cy="1981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Увеличится доступ кислорода воздуха в помещении и усилится горение.</a:t>
            </a:r>
            <a:endParaRPr lang="be-BY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769645"/>
      </p:ext>
    </p:extLst>
  </p:cSld>
  <p:clrMapOvr>
    <a:masterClrMapping/>
  </p:clrMapOvr>
  <p:transition spd="slow" advClick="0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67544" y="548680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ln w="17780" cmpd="sng">
                  <a:solidFill>
                    <a:srgbClr val="FDFDFF"/>
                  </a:solidFill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Эвакуационные двери открываются наружу, в сторону выхода из помещения.</a:t>
            </a:r>
            <a:endParaRPr lang="be-BY" sz="3200" b="1" dirty="0">
              <a:ln w="17780" cmpd="sng">
                <a:solidFill>
                  <a:srgbClr val="FDFDFF"/>
                </a:solidFill>
                <a:prstDash val="solid"/>
                <a:miter lim="800000"/>
              </a:ln>
              <a:solidFill>
                <a:schemeClr val="tx2">
                  <a:lumMod val="7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632598"/>
            <a:ext cx="4450804" cy="2225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5729" y="2276872"/>
            <a:ext cx="21996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Верно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97462" y="2276872"/>
            <a:ext cx="29402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Неверно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2123728" y="3397762"/>
            <a:ext cx="2225402" cy="647700"/>
            <a:chOff x="3560" y="1480"/>
            <a:chExt cx="1951" cy="680"/>
          </a:xfrm>
          <a:solidFill>
            <a:schemeClr val="accent2"/>
          </a:solidFill>
        </p:grpSpPr>
        <p:sp>
          <p:nvSpPr>
            <p:cNvPr id="7" name="AutoShape 16"/>
            <p:cNvSpPr>
              <a:spLocks noChangeArrowheads="1"/>
            </p:cNvSpPr>
            <p:nvPr/>
          </p:nvSpPr>
          <p:spPr bwMode="auto">
            <a:xfrm>
              <a:off x="3560" y="1480"/>
              <a:ext cx="1951" cy="68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r>
                <a:rPr lang="ru-RU" sz="1400" b="1">
                  <a:solidFill>
                    <a:srgbClr val="008000"/>
                  </a:solidFill>
                </a:rPr>
                <a:t>МОЛОДЕЦ!</a:t>
              </a:r>
            </a:p>
          </p:txBody>
        </p:sp>
        <p:pic>
          <p:nvPicPr>
            <p:cNvPr id="8" name="Picture 17" descr="big_smiles_31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606" y="1525"/>
              <a:ext cx="589" cy="58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pic>
      </p:grpSp>
      <p:grpSp>
        <p:nvGrpSpPr>
          <p:cNvPr id="9" name="Group 24"/>
          <p:cNvGrpSpPr>
            <a:grpSpLocks/>
          </p:cNvGrpSpPr>
          <p:nvPr/>
        </p:nvGrpSpPr>
        <p:grpSpPr bwMode="auto">
          <a:xfrm>
            <a:off x="4582344" y="3397762"/>
            <a:ext cx="2089150" cy="647700"/>
            <a:chOff x="2925" y="2976"/>
            <a:chExt cx="1907" cy="635"/>
          </a:xfrm>
        </p:grpSpPr>
        <p:sp>
          <p:nvSpPr>
            <p:cNvPr id="10" name="AutoShape 25"/>
            <p:cNvSpPr>
              <a:spLocks noChangeArrowheads="1"/>
            </p:cNvSpPr>
            <p:nvPr/>
          </p:nvSpPr>
          <p:spPr bwMode="auto">
            <a:xfrm>
              <a:off x="2925" y="2976"/>
              <a:ext cx="1907" cy="635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endParaRPr lang="ru-RU" sz="2400" b="1" dirty="0">
                <a:solidFill>
                  <a:srgbClr val="FF0000"/>
                </a:solidFill>
              </a:endParaRPr>
            </a:p>
            <a:p>
              <a:pPr algn="r">
                <a:defRPr/>
              </a:pPr>
              <a:r>
                <a:rPr lang="ru-RU" sz="1400" b="1" dirty="0">
                  <a:solidFill>
                    <a:srgbClr val="FF0000"/>
                  </a:solidFill>
                </a:rPr>
                <a:t> </a:t>
              </a:r>
              <a:r>
                <a:rPr lang="ru-RU" sz="1400" b="1" dirty="0" smtClean="0">
                  <a:solidFill>
                    <a:srgbClr val="FF0000"/>
                  </a:solidFill>
                </a:rPr>
                <a:t>ПОПРОБУЙ </a:t>
              </a:r>
            </a:p>
            <a:p>
              <a:pPr algn="r">
                <a:defRPr/>
              </a:pPr>
              <a:r>
                <a:rPr lang="ru-RU" sz="1400" b="1" dirty="0" smtClean="0">
                  <a:solidFill>
                    <a:srgbClr val="FF0000"/>
                  </a:solidFill>
                </a:rPr>
                <a:t>ЕЩЁ РАЗ!</a:t>
              </a:r>
              <a:endParaRPr lang="ru-RU" sz="1400" b="1" dirty="0">
                <a:solidFill>
                  <a:srgbClr val="FF0000"/>
                </a:solidFill>
              </a:endParaRPr>
            </a:p>
            <a:p>
              <a:pPr algn="r">
                <a:defRPr/>
              </a:pPr>
              <a:endParaRPr lang="ru-RU" sz="2400" b="1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26" descr="super_smilies012"/>
            <p:cNvPicPr>
              <a:picLocks noChangeAspect="1" noChangeArrowheads="1" noCrop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6" y="3022"/>
              <a:ext cx="679" cy="566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</p:grpSp>
      <p:sp>
        <p:nvSpPr>
          <p:cNvPr id="12" name="Стрелка вправо 11">
            <a:hlinkClick r:id="rId5" action="ppaction://hlinksldjump"/>
          </p:cNvPr>
          <p:cNvSpPr/>
          <p:nvPr/>
        </p:nvSpPr>
        <p:spPr>
          <a:xfrm>
            <a:off x="7695447" y="5936506"/>
            <a:ext cx="936104" cy="61019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292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6" presetClass="exit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228600"/>
            <a:ext cx="9144000" cy="13716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ahoma" pitchFamily="34" charset="0"/>
                <a:ea typeface="+mn-ea"/>
                <a:cs typeface="+mn-cs"/>
              </a:rPr>
              <a:t/>
            </a:r>
            <a:br>
              <a:rPr lang="ru-RU" sz="3200" b="1" dirty="0" smtClean="0">
                <a:ln w="31550" cmpd="sng">
                  <a:solidFill>
                    <a:srgbClr val="C00000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ahoma" pitchFamily="34" charset="0"/>
                <a:ea typeface="+mn-ea"/>
                <a:cs typeface="+mn-cs"/>
              </a:rPr>
            </a:br>
            <a:endParaRPr lang="be-BY" sz="3200" b="1" dirty="0">
              <a:ln w="31550" cmpd="sng">
                <a:solidFill>
                  <a:srgbClr val="C00000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sp>
        <p:nvSpPr>
          <p:cNvPr id="3" name="Текст 2"/>
          <p:cNvSpPr txBox="1">
            <a:spLocks/>
          </p:cNvSpPr>
          <p:nvPr/>
        </p:nvSpPr>
        <p:spPr>
          <a:xfrm>
            <a:off x="0" y="2060848"/>
            <a:ext cx="6948264" cy="457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/>
              <a:t>А. Залью водой</a:t>
            </a:r>
            <a:endParaRPr lang="be-BY" dirty="0"/>
          </a:p>
          <a:p>
            <a:pPr marL="0" indent="0">
              <a:buNone/>
            </a:pPr>
            <a:r>
              <a:rPr lang="ru-RU" dirty="0" smtClean="0"/>
              <a:t>  </a:t>
            </a:r>
            <a:endParaRPr lang="be-BY" dirty="0"/>
          </a:p>
        </p:txBody>
      </p:sp>
      <p:sp>
        <p:nvSpPr>
          <p:cNvPr id="4" name="Текст 5"/>
          <p:cNvSpPr txBox="1">
            <a:spLocks/>
          </p:cNvSpPr>
          <p:nvPr/>
        </p:nvSpPr>
        <p:spPr>
          <a:xfrm>
            <a:off x="36871" y="2743200"/>
            <a:ext cx="8914965" cy="457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Б. </a:t>
            </a:r>
            <a:r>
              <a:rPr lang="ru-RU" dirty="0"/>
              <a:t>Обесточу электросеть, потом буду тушить</a:t>
            </a:r>
            <a:endParaRPr lang="be-BY" dirty="0"/>
          </a:p>
          <a:p>
            <a:pPr marL="0" indent="0">
              <a:buNone/>
            </a:pPr>
            <a:endParaRPr lang="be-BY" dirty="0"/>
          </a:p>
        </p:txBody>
      </p:sp>
      <p:sp>
        <p:nvSpPr>
          <p:cNvPr id="5" name="Текст 4"/>
          <p:cNvSpPr txBox="1">
            <a:spLocks/>
          </p:cNvSpPr>
          <p:nvPr/>
        </p:nvSpPr>
        <p:spPr>
          <a:xfrm>
            <a:off x="0" y="3524865"/>
            <a:ext cx="5940152" cy="457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/>
              <a:t>В. </a:t>
            </a:r>
            <a:r>
              <a:rPr lang="ru-RU" dirty="0"/>
              <a:t>Засыплю песком</a:t>
            </a:r>
            <a:endParaRPr lang="be-BY" dirty="0"/>
          </a:p>
          <a:p>
            <a:pPr marL="0" indent="0">
              <a:buNone/>
            </a:pPr>
            <a:endParaRPr lang="be-BY" dirty="0"/>
          </a:p>
        </p:txBody>
      </p:sp>
      <p:sp>
        <p:nvSpPr>
          <p:cNvPr id="6" name="Текст 3"/>
          <p:cNvSpPr txBox="1">
            <a:spLocks/>
          </p:cNvSpPr>
          <p:nvPr/>
        </p:nvSpPr>
        <p:spPr>
          <a:xfrm>
            <a:off x="0" y="4114800"/>
            <a:ext cx="6297561" cy="4572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dirty="0"/>
              <a:t>Г</a:t>
            </a:r>
            <a:r>
              <a:rPr lang="ru-RU" sz="2800" dirty="0" smtClean="0"/>
              <a:t>. </a:t>
            </a:r>
            <a:r>
              <a:rPr lang="ru-RU" sz="2800" dirty="0"/>
              <a:t>Вызову пожарную службу</a:t>
            </a:r>
            <a:endParaRPr lang="be-BY" sz="2800" dirty="0"/>
          </a:p>
          <a:p>
            <a:pPr marL="0" indent="0">
              <a:buNone/>
            </a:pPr>
            <a:r>
              <a:rPr lang="ru-RU" sz="2800" dirty="0" smtClean="0"/>
              <a:t> </a:t>
            </a:r>
            <a:endParaRPr lang="be-BY" sz="2800" dirty="0"/>
          </a:p>
        </p:txBody>
      </p:sp>
      <p:sp>
        <p:nvSpPr>
          <p:cNvPr id="7" name="Текст 6"/>
          <p:cNvSpPr txBox="1">
            <a:spLocks/>
          </p:cNvSpPr>
          <p:nvPr/>
        </p:nvSpPr>
        <p:spPr>
          <a:xfrm>
            <a:off x="36871" y="4572000"/>
            <a:ext cx="9107130" cy="72008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800" dirty="0"/>
              <a:t>Д</a:t>
            </a:r>
            <a:r>
              <a:rPr lang="ru-RU" sz="2800" dirty="0" smtClean="0"/>
              <a:t>. </a:t>
            </a:r>
            <a:r>
              <a:rPr lang="ru-RU" sz="2800" dirty="0"/>
              <a:t>Убегу из </a:t>
            </a:r>
            <a:r>
              <a:rPr lang="ru-RU" sz="2800" dirty="0" smtClean="0"/>
              <a:t>комнаты</a:t>
            </a:r>
            <a:r>
              <a:rPr lang="be-BY" sz="4000" dirty="0"/>
              <a:t>.</a:t>
            </a:r>
            <a:endParaRPr lang="be-BY" sz="2800" dirty="0"/>
          </a:p>
        </p:txBody>
      </p:sp>
      <p:grpSp>
        <p:nvGrpSpPr>
          <p:cNvPr id="11" name="Group 12"/>
          <p:cNvGrpSpPr>
            <a:grpSpLocks/>
          </p:cNvGrpSpPr>
          <p:nvPr/>
        </p:nvGrpSpPr>
        <p:grpSpPr bwMode="auto">
          <a:xfrm>
            <a:off x="7033553" y="2060848"/>
            <a:ext cx="1871663" cy="649288"/>
            <a:chOff x="3198" y="1570"/>
            <a:chExt cx="1951" cy="680"/>
          </a:xfrm>
        </p:grpSpPr>
        <p:sp>
          <p:nvSpPr>
            <p:cNvPr id="12" name="AutoShape 13"/>
            <p:cNvSpPr>
              <a:spLocks noChangeArrowheads="1"/>
            </p:cNvSpPr>
            <p:nvPr/>
          </p:nvSpPr>
          <p:spPr bwMode="auto">
            <a:xfrm>
              <a:off x="3198" y="1570"/>
              <a:ext cx="1951" cy="68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r>
                <a:rPr lang="ru-RU" sz="1400" b="1" dirty="0">
                  <a:solidFill>
                    <a:srgbClr val="FF0000"/>
                  </a:solidFill>
                </a:rPr>
                <a:t>ОШИБКА!</a:t>
              </a:r>
            </a:p>
          </p:txBody>
        </p:sp>
        <p:pic>
          <p:nvPicPr>
            <p:cNvPr id="13" name="Picture 14" descr="big_smiles_27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3" y="1616"/>
              <a:ext cx="660" cy="54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</p:grpSp>
      <p:grpSp>
        <p:nvGrpSpPr>
          <p:cNvPr id="20" name="Group 21"/>
          <p:cNvGrpSpPr>
            <a:grpSpLocks/>
          </p:cNvGrpSpPr>
          <p:nvPr/>
        </p:nvGrpSpPr>
        <p:grpSpPr bwMode="auto">
          <a:xfrm>
            <a:off x="7294486" y="5301902"/>
            <a:ext cx="1657350" cy="574675"/>
            <a:chOff x="2064" y="799"/>
            <a:chExt cx="1951" cy="680"/>
          </a:xfrm>
          <a:solidFill>
            <a:schemeClr val="accent2"/>
          </a:solidFill>
        </p:grpSpPr>
        <p:sp>
          <p:nvSpPr>
            <p:cNvPr id="21" name="AutoShape 22"/>
            <p:cNvSpPr>
              <a:spLocks noChangeArrowheads="1"/>
            </p:cNvSpPr>
            <p:nvPr/>
          </p:nvSpPr>
          <p:spPr bwMode="auto">
            <a:xfrm>
              <a:off x="2064" y="799"/>
              <a:ext cx="1951" cy="680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algn="r">
                <a:defRPr/>
              </a:pPr>
              <a:r>
                <a:rPr lang="ru-RU" sz="1400" b="1" dirty="0">
                  <a:solidFill>
                    <a:srgbClr val="008000"/>
                  </a:solidFill>
                </a:rPr>
                <a:t>УМНИЦА!</a:t>
              </a:r>
            </a:p>
          </p:txBody>
        </p:sp>
        <p:pic>
          <p:nvPicPr>
            <p:cNvPr id="22" name="Picture 23" descr="big_smiles_71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54" y="860"/>
              <a:ext cx="590" cy="56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3" name="Стрелка вправо 22">
            <a:hlinkClick r:id="rId4" action="ppaction://hlinksldjump"/>
          </p:cNvPr>
          <p:cNvSpPr/>
          <p:nvPr/>
        </p:nvSpPr>
        <p:spPr>
          <a:xfrm>
            <a:off x="7695447" y="5936506"/>
            <a:ext cx="936104" cy="61019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685800" y="228600"/>
            <a:ext cx="7696200" cy="13716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ln w="900" cmpd="sng">
                  <a:solidFill>
                    <a:srgbClr val="EDD5B1"/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</a:rPr>
              <a:t>Что вы предпримите, если загорелась проводка?</a:t>
            </a:r>
            <a:endParaRPr lang="be-BY" sz="4000" b="1" dirty="0">
              <a:ln w="900" cmpd="sng">
                <a:solidFill>
                  <a:srgbClr val="EDD5B1"/>
                </a:solidFill>
                <a:prstDash val="solid"/>
              </a:ln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03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xit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трелка вправо 1">
            <a:hlinkClick r:id="rId2" action="ppaction://hlinksldjump"/>
          </p:cNvPr>
          <p:cNvSpPr/>
          <p:nvPr/>
        </p:nvSpPr>
        <p:spPr>
          <a:xfrm>
            <a:off x="7695447" y="5936506"/>
            <a:ext cx="936104" cy="61019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06256" y="404664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Что обозначает следующий пожарный знак?</a:t>
            </a:r>
            <a:endParaRPr lang="be-BY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07" b="28779"/>
          <a:stretch/>
        </p:blipFill>
        <p:spPr bwMode="auto">
          <a:xfrm>
            <a:off x="2555776" y="1916832"/>
            <a:ext cx="4213085" cy="204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15616" y="4364685"/>
            <a:ext cx="2555508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Правильный </a:t>
            </a:r>
          </a:p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ответ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53297" y="4333907"/>
            <a:ext cx="2753959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Выход </a:t>
            </a:r>
            <a:endParaRPr lang="ru-RU" sz="6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21380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</TotalTime>
  <Words>683</Words>
  <Application>Microsoft Office PowerPoint</Application>
  <PresentationFormat>Экран (4:3)</PresentationFormat>
  <Paragraphs>179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Люда</dc:creator>
  <cp:lastModifiedBy>user</cp:lastModifiedBy>
  <cp:revision>40</cp:revision>
  <dcterms:created xsi:type="dcterms:W3CDTF">2014-11-08T19:51:57Z</dcterms:created>
  <dcterms:modified xsi:type="dcterms:W3CDTF">2023-03-01T18:37:59Z</dcterms:modified>
</cp:coreProperties>
</file>