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2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4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6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0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EF2D-5472-44F4-8522-9D4D97837FD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BE4D-F113-416F-BC72-EA8C753E6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.gi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kb.pulscen.ru/products/razrabotka_instruktsi_okhrane_8171922" TargetMode="External"/><Relationship Id="rId13" Type="http://schemas.openxmlformats.org/officeDocument/2006/relationships/hyperlink" Target="http://ladies-world.ru/news/?page=61" TargetMode="External"/><Relationship Id="rId3" Type="http://schemas.openxmlformats.org/officeDocument/2006/relationships/hyperlink" Target="http://pro-partners.ucoz.org/blog/magazin_96_sad_ogorod_96_naprotiv_mchs_na_kryshe_magazina_rastut_derevja/2013-05-31-20" TargetMode="External"/><Relationship Id="rId7" Type="http://schemas.openxmlformats.org/officeDocument/2006/relationships/hyperlink" Target="http://stampi.by/izgotovlenie-tablichek.php" TargetMode="External"/><Relationship Id="rId12" Type="http://schemas.openxmlformats.org/officeDocument/2006/relationships/hyperlink" Target="http://project-load.ru/plakat/dets_pl_PB/detsk_lakat_PB.html" TargetMode="External"/><Relationship Id="rId2" Type="http://schemas.openxmlformats.org/officeDocument/2006/relationships/hyperlink" Target="http://nashideto4ki.ru/news/1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stavok.ru/raznoe/9043-goryaschaya_spichka.html" TargetMode="External"/><Relationship Id="rId11" Type="http://schemas.openxmlformats.org/officeDocument/2006/relationships/hyperlink" Target="http://vsyaanimaciya.ru/photo/50-0-3797" TargetMode="External"/><Relationship Id="rId5" Type="http://schemas.openxmlformats.org/officeDocument/2006/relationships/hyperlink" Target="http://photopolygon.com/posts/8907" TargetMode="External"/><Relationship Id="rId10" Type="http://schemas.openxmlformats.org/officeDocument/2006/relationships/hyperlink" Target="http://cel.schools.by/pages/azbuka-bezopasnosti" TargetMode="External"/><Relationship Id="rId4" Type="http://schemas.openxmlformats.org/officeDocument/2006/relationships/hyperlink" Target="http://filler.at.ua/blog/kompanija_romeo_design_javljaetsja_oficialnym_partnerov_kompanii/2013-12-07-16" TargetMode="External"/><Relationship Id="rId9" Type="http://schemas.openxmlformats.org/officeDocument/2006/relationships/hyperlink" Target="http://cityblank.ru/catalog/safety_signs_gost_12_4_026_2001/?view=simple&amp;forgot_password=yes&amp;PAGEN_2=59&amp;PAGEN_1=4" TargetMode="External"/><Relationship Id="rId14" Type="http://schemas.openxmlformats.org/officeDocument/2006/relationships/hyperlink" Target="http://wap.autocentre.mts.com.ua/ru/dg.news?from=/6&amp;d=2461814&amp;sd=0&amp;nid=3771530&amp;p=1&amp;day=2012-12-02&amp;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920126"/>
            <a:ext cx="72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Интерактивная 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взрослых и детей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«Э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рудит ППБ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Проверьте свои знания по правилам пожарной безопасности.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6256" y="404664"/>
            <a:ext cx="8229600" cy="2592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- коварный поджигатель! </a:t>
            </a:r>
            <a:b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 огня хотите - нате! </a:t>
            </a:r>
            <a:b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- всесильный окислитель </a:t>
            </a:r>
            <a:b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(Если только дров дадите).</a:t>
            </a:r>
            <a:endParaRPr lang="be-BY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14845"/>
            <a:ext cx="25555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Правильный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4860" y="3468733"/>
            <a:ext cx="327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Кислород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80" y="4333907"/>
            <a:ext cx="2298551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628" y="1999873"/>
            <a:ext cx="28778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Наполненная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бензином</a:t>
            </a:r>
            <a:r>
              <a:rPr lang="ru-RU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4148" y="1999872"/>
            <a:ext cx="3403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Порожняя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из-под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бензина</a:t>
            </a:r>
            <a:r>
              <a:rPr lang="ru-RU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94489" y="3326451"/>
            <a:ext cx="2225402" cy="647700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390084" y="3326451"/>
            <a:ext cx="2089150" cy="647700"/>
            <a:chOff x="2925" y="2976"/>
            <a:chExt cx="1907" cy="635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2925" y="2976"/>
              <a:ext cx="1907" cy="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ПОПРОБУЙ </a:t>
              </a:r>
            </a:p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ЕЩЁ РАЗ!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26" descr="super_smilies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022"/>
              <a:ext cx="679" cy="5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5729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бочка опаснее: наполненная бензином или порожняя из-под бензина?</a:t>
            </a:r>
            <a:endParaRPr lang="be-BY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03" y="3208433"/>
            <a:ext cx="3615481" cy="35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10184" y="1916833"/>
            <a:ext cx="25555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Правильный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93204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нужно сделать, если во время приготовления пищи на сковороде загорелся жир?</a:t>
            </a:r>
            <a:endParaRPr lang="be-B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3" b="100000" l="1140" r="97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4" r="3414"/>
          <a:stretch/>
        </p:blipFill>
        <p:spPr bwMode="auto">
          <a:xfrm>
            <a:off x="-3468" y="1916833"/>
            <a:ext cx="4071412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067944" y="3212976"/>
            <a:ext cx="5076056" cy="2723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Отключить плиту,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накрыть сковороду крышкой и 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убрать с плиты.</a:t>
            </a:r>
            <a:endParaRPr lang="be-BY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3" y="228249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51520" y="3293441"/>
            <a:ext cx="2225402" cy="647700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897841" y="3383014"/>
            <a:ext cx="2089150" cy="647700"/>
            <a:chOff x="2925" y="2976"/>
            <a:chExt cx="1907" cy="635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2925" y="2976"/>
              <a:ext cx="1907" cy="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ПОПРОБУЙ </a:t>
              </a:r>
            </a:p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ЕЩЁ РАЗ!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26" descr="super_smilies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022"/>
              <a:ext cx="679" cy="5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" y="404664"/>
            <a:ext cx="914399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знак обозначает: «Здесь продаётся минеральная вода»</a:t>
            </a:r>
            <a:endParaRPr lang="be-BY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93" y="2001739"/>
            <a:ext cx="3773120" cy="37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be-BY" sz="32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А. Прыгать в воду</a:t>
            </a:r>
            <a:endParaRPr lang="be-BY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be-BY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36871" y="2743200"/>
            <a:ext cx="8914965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Кататься по земле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3524865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В. Бежать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41148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Г</a:t>
            </a:r>
            <a:r>
              <a:rPr lang="ru-RU" sz="2800" dirty="0" smtClean="0"/>
              <a:t>. Раздеваться</a:t>
            </a:r>
            <a:endParaRPr lang="be-BY" sz="2800" dirty="0"/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be-BY" sz="280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6871" y="4572000"/>
            <a:ext cx="910713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. Заливать водой</a:t>
            </a:r>
            <a:r>
              <a:rPr lang="be-BY" sz="4000" dirty="0" smtClean="0"/>
              <a:t>.</a:t>
            </a:r>
            <a:endParaRPr lang="be-BY" sz="2800" dirty="0"/>
          </a:p>
        </p:txBody>
      </p:sp>
      <p:sp>
        <p:nvSpPr>
          <p:cNvPr id="23" name="Стрелка вправо 22">
            <a:hlinkClick r:id="rId2" action="ppaction://hlinksldjump"/>
          </p:cNvPr>
          <p:cNvSpPr/>
          <p:nvPr/>
        </p:nvSpPr>
        <p:spPr>
          <a:xfrm>
            <a:off x="7866996" y="5933502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29856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Чего нельзя делать, если на человеке загорелась одежда?</a:t>
            </a:r>
            <a:endParaRPr lang="be-B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5348253" y="4396096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5109453" y="2518048"/>
            <a:ext cx="2283850" cy="783011"/>
            <a:chOff x="3560" y="2341"/>
            <a:chExt cx="1951" cy="68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26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478"/>
              <a:ext cx="54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4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be-BY" sz="32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" y="3012206"/>
            <a:ext cx="5214636" cy="384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-7872" y="1600200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А. </a:t>
            </a:r>
            <a:r>
              <a:rPr lang="ru-RU" dirty="0" smtClean="0"/>
              <a:t>Бензин</a:t>
            </a:r>
            <a:endParaRPr lang="be-BY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be-BY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12019" y="2286000"/>
            <a:ext cx="8914965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Б. Уголь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2953799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В. Дрова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-29948" y="36576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Г</a:t>
            </a:r>
            <a:r>
              <a:rPr lang="ru-RU" sz="2800" dirty="0" smtClean="0"/>
              <a:t>. Торф</a:t>
            </a:r>
            <a:endParaRPr lang="be-BY" sz="2800" dirty="0"/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be-BY" sz="280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-22739" y="4215023"/>
            <a:ext cx="910713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. </a:t>
            </a:r>
            <a:r>
              <a:rPr lang="ru-RU" sz="2800" dirty="0"/>
              <a:t>Д</a:t>
            </a:r>
            <a:r>
              <a:rPr lang="ru-RU" sz="2800" dirty="0" smtClean="0"/>
              <a:t>изельное топливо</a:t>
            </a:r>
            <a:endParaRPr lang="be-BY" sz="2800" dirty="0"/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7866996" y="5933502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5348253" y="4396096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5109453" y="2518048"/>
            <a:ext cx="2283850" cy="783011"/>
            <a:chOff x="3560" y="2341"/>
            <a:chExt cx="1951" cy="68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26" name="Picture 20" descr="super_smilies0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478"/>
              <a:ext cx="54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36871" y="404664"/>
            <a:ext cx="9107129" cy="936104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топливо добывают в болоте?</a:t>
            </a:r>
            <a:endParaRPr lang="be-BY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08" y="3284361"/>
            <a:ext cx="4299833" cy="35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00" y="1844824"/>
            <a:ext cx="9140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/>
              <a:t>Дымоходы на чердаке побелены для обнаружения трещин, из которых выходит дым. </a:t>
            </a:r>
            <a:endParaRPr lang="ru-RU" sz="2800" dirty="0" smtClean="0"/>
          </a:p>
          <a:p>
            <a:pPr algn="ctr"/>
            <a:r>
              <a:rPr lang="ru-RU" sz="2800" dirty="0" smtClean="0"/>
              <a:t>При </a:t>
            </a:r>
            <a:r>
              <a:rPr lang="ru-RU" sz="2800" dirty="0"/>
              <a:t>выходе дыма из трещины дымового канала образуется закопчённое пятно, </a:t>
            </a:r>
            <a:endParaRPr lang="ru-RU" sz="2800" dirty="0" smtClean="0"/>
          </a:p>
          <a:p>
            <a:pPr algn="ctr"/>
            <a:r>
              <a:rPr lang="ru-RU" sz="2800" dirty="0" smtClean="0"/>
              <a:t>при </a:t>
            </a:r>
            <a:r>
              <a:rPr lang="ru-RU" sz="2800" dirty="0"/>
              <a:t>помощи которого легко обнаружить трещину.</a:t>
            </a:r>
            <a:endParaRPr lang="be-BY" sz="2800" dirty="0"/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" y="4221088"/>
            <a:ext cx="25555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Правильный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5475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850AE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чего побелены дымоходы на чердаке?</a:t>
            </a:r>
            <a:endParaRPr lang="be-BY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850AE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3" y="228249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650872" y="3987496"/>
            <a:ext cx="2089150" cy="647700"/>
            <a:chOff x="2925" y="2976"/>
            <a:chExt cx="1907" cy="635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2925" y="2976"/>
              <a:ext cx="1907" cy="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ПОПРОБУЙ </a:t>
              </a:r>
            </a:p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ЕЩЁ РАЗ!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26" descr="super_smilies0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022"/>
              <a:ext cx="679" cy="5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404664"/>
            <a:ext cx="898517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Этот знак запрещает бросать зажжённую спичку</a:t>
            </a:r>
            <a:endParaRPr lang="be-BY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528393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434790" y="3767665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8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be-BY" sz="32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А. </a:t>
            </a:r>
            <a:r>
              <a:rPr lang="en-US" dirty="0"/>
              <a:t>E-mail</a:t>
            </a:r>
            <a:endParaRPr lang="be-BY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be-BY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36871" y="2743200"/>
            <a:ext cx="8914965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Адрес, какая сегодня погода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3524865"/>
            <a:ext cx="8951836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В. </a:t>
            </a:r>
            <a:r>
              <a:rPr lang="ru-RU" dirty="0"/>
              <a:t>Телефон, своих друзей, почтовый индекс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4114800"/>
            <a:ext cx="853244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Адрес ближайшего отделения милиции</a:t>
            </a:r>
            <a:endParaRPr lang="be-BY" dirty="0"/>
          </a:p>
          <a:p>
            <a:pPr marL="0" indent="0">
              <a:buNone/>
            </a:pPr>
            <a:endParaRPr lang="be-BY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be-BY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6871" y="4653136"/>
            <a:ext cx="910713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. </a:t>
            </a:r>
            <a:r>
              <a:rPr lang="ru-RU" dirty="0"/>
              <a:t>Свой точный адрес, фамилию, имя и что горит.</a:t>
            </a:r>
            <a:endParaRPr lang="be-BY" dirty="0"/>
          </a:p>
        </p:txBody>
      </p:sp>
      <p:sp>
        <p:nvSpPr>
          <p:cNvPr id="23" name="Стрелка вправо 22">
            <a:hlinkClick r:id="rId2" action="ppaction://hlinksldjump"/>
          </p:cNvPr>
          <p:cNvSpPr/>
          <p:nvPr/>
        </p:nvSpPr>
        <p:spPr>
          <a:xfrm>
            <a:off x="7866996" y="5933502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827584" y="5552954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712033" y="5574046"/>
            <a:ext cx="2283850" cy="783011"/>
            <a:chOff x="3560" y="2341"/>
            <a:chExt cx="1951" cy="68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26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478"/>
              <a:ext cx="54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683568" y="231590"/>
            <a:ext cx="7696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ты должен сообщить, вызывая пожарных?</a:t>
            </a:r>
            <a:endParaRPr lang="be-BY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1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3" y="228249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6" y="2726399"/>
            <a:ext cx="6413054" cy="400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434790" y="3767665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476672"/>
            <a:ext cx="914400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Пожарная машина красного цвета, потому что красный цвет – символ огня, и для того, чтобы ей уступали место?</a:t>
            </a:r>
            <a:endParaRPr lang="be-BY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876256" y="3851635"/>
            <a:ext cx="2160141" cy="647700"/>
            <a:chOff x="3560" y="2341"/>
            <a:chExt cx="1951" cy="6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16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22" name="Picture 20" descr="super_smilies0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341"/>
              <a:ext cx="848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0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" y="981075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 Предлагаются задания трёх типов: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1.Задания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несколько вариантов ответа.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 них только один ответ правильный. Его и нужно найти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1.2. Необходимо устно ответить, а потом нажав на кнопку «Правильный ответ» проверить  себя.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1.3. Следует выбрать верно или неверно утверждение .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  Если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ответил правильно, ты увидишь  довольного смайлика.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  Если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ошибся, то смайлики также сообщат тебе об этом своим появлением.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Не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огорчайся, подумай ещё, не торопись!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   Переход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новому слайду – по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щелчку  на стрелочку.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Удачи вам, дорогие  ребята!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пользования тренажёром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528" y="2708920"/>
            <a:ext cx="1655763" cy="710159"/>
            <a:chOff x="3526" y="1091"/>
            <a:chExt cx="1951" cy="838"/>
          </a:xfrm>
        </p:grpSpPr>
        <p:sp>
          <p:nvSpPr>
            <p:cNvPr id="3095" name="AutoShape 7"/>
            <p:cNvSpPr>
              <a:spLocks noChangeArrowheads="1"/>
            </p:cNvSpPr>
            <p:nvPr/>
          </p:nvSpPr>
          <p:spPr bwMode="auto">
            <a:xfrm>
              <a:off x="3526" y="109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9236" name="Picture 8" descr="big_smiles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5536" y="3717032"/>
            <a:ext cx="1871662" cy="649288"/>
            <a:chOff x="3560" y="391"/>
            <a:chExt cx="1951" cy="680"/>
          </a:xfrm>
        </p:grpSpPr>
        <p:sp>
          <p:nvSpPr>
            <p:cNvPr id="3093" name="AutoShape 10"/>
            <p:cNvSpPr>
              <a:spLocks noChangeArrowheads="1"/>
            </p:cNvSpPr>
            <p:nvPr/>
          </p:nvSpPr>
          <p:spPr bwMode="auto">
            <a:xfrm>
              <a:off x="3560" y="39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ПОДУМАЙ</a:t>
              </a:r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9234" name="Picture 11" descr="big_smiles_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485"/>
              <a:ext cx="72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6948264" y="3717032"/>
            <a:ext cx="1871663" cy="649288"/>
            <a:chOff x="3198" y="1570"/>
            <a:chExt cx="1951" cy="680"/>
          </a:xfrm>
        </p:grpSpPr>
        <p:sp>
          <p:nvSpPr>
            <p:cNvPr id="3091" name="AutoShape 13"/>
            <p:cNvSpPr>
              <a:spLocks noChangeArrowheads="1"/>
            </p:cNvSpPr>
            <p:nvPr/>
          </p:nvSpPr>
          <p:spPr bwMode="auto">
            <a:xfrm>
              <a:off x="3198" y="157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            ОШИБКА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9232" name="Picture 14" descr="big_smiles_2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616"/>
              <a:ext cx="660" cy="5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915816" y="2708920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3089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3090" name="Picture 17" descr="big_smiles_3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224" name="Group 18"/>
          <p:cNvGrpSpPr>
            <a:grpSpLocks/>
          </p:cNvGrpSpPr>
          <p:nvPr/>
        </p:nvGrpSpPr>
        <p:grpSpPr bwMode="auto">
          <a:xfrm>
            <a:off x="2483768" y="3717032"/>
            <a:ext cx="2016125" cy="647700"/>
            <a:chOff x="3560" y="2341"/>
            <a:chExt cx="1951" cy="680"/>
          </a:xfrm>
        </p:grpSpPr>
        <p:sp>
          <p:nvSpPr>
            <p:cNvPr id="3087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Ошибочка!</a:t>
              </a:r>
              <a:endPara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30" name="Picture 20" descr="super_smilies0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341"/>
              <a:ext cx="848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796136" y="2636912"/>
            <a:ext cx="1657350" cy="574675"/>
            <a:chOff x="2064" y="799"/>
            <a:chExt cx="1951" cy="680"/>
          </a:xfrm>
          <a:solidFill>
            <a:schemeClr val="accent2"/>
          </a:solidFill>
        </p:grpSpPr>
        <p:sp>
          <p:nvSpPr>
            <p:cNvPr id="3085" name="AutoShape 22"/>
            <p:cNvSpPr>
              <a:spLocks noChangeArrowheads="1"/>
            </p:cNvSpPr>
            <p:nvPr/>
          </p:nvSpPr>
          <p:spPr bwMode="auto">
            <a:xfrm>
              <a:off x="2064" y="799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УМНИЦА!</a:t>
              </a:r>
            </a:p>
          </p:txBody>
        </p:sp>
        <p:pic>
          <p:nvPicPr>
            <p:cNvPr id="3086" name="Picture 23" descr="big_smiles_7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54" y="860"/>
              <a:ext cx="590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6" name="Group 24"/>
          <p:cNvGrpSpPr>
            <a:grpSpLocks/>
          </p:cNvGrpSpPr>
          <p:nvPr/>
        </p:nvGrpSpPr>
        <p:grpSpPr bwMode="auto">
          <a:xfrm>
            <a:off x="4644008" y="3717032"/>
            <a:ext cx="2089150" cy="647700"/>
            <a:chOff x="2925" y="2976"/>
            <a:chExt cx="1907" cy="635"/>
          </a:xfrm>
        </p:grpSpPr>
        <p:sp>
          <p:nvSpPr>
            <p:cNvPr id="3083" name="AutoShape 25"/>
            <p:cNvSpPr>
              <a:spLocks noChangeArrowheads="1"/>
            </p:cNvSpPr>
            <p:nvPr/>
          </p:nvSpPr>
          <p:spPr bwMode="auto">
            <a:xfrm>
              <a:off x="2925" y="2976"/>
              <a:ext cx="1907" cy="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ПОПРОБУЙ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                      ЕЩЁ РАЗ!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9228" name="Picture 26" descr="super_smilies012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022"/>
              <a:ext cx="679" cy="5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25" name="Стрелка вправо 24">
            <a:hlinkClick r:id="rId9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5354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355" y="135354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трелка вправо 11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850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время пожара можно пользоваться лифтом.</a:t>
            </a:r>
            <a:endParaRPr lang="ru-RU" sz="3600" dirty="0"/>
          </a:p>
        </p:txBody>
      </p:sp>
      <p:pic>
        <p:nvPicPr>
          <p:cNvPr id="7170" name="Picture 2" descr="18 пассажирских лифтов будет заменено в Ижевске в 2012 году / Известия Удмуртской Респуб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86000"/>
            <a:ext cx="48532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199641" y="2322323"/>
            <a:ext cx="2045050" cy="761096"/>
            <a:chOff x="3560" y="1298"/>
            <a:chExt cx="1951" cy="68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9" name="Picture 8" descr="big_smiles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815384" y="2322323"/>
            <a:ext cx="2160141" cy="761096"/>
            <a:chOff x="3560" y="2341"/>
            <a:chExt cx="1951" cy="6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16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22" name="Picture 20" descr="super_smilies0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341"/>
              <a:ext cx="848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7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нимированные Картинки Спасибо За Внимание Для Презентаций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Бирюзовая бабочк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0" y="42210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Бирюзовая бабочк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70" y="308715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Бирюзовая бабочк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0" y="18864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Подарки пользователя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4900"/>
            <a:ext cx="2334510" cy="23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61786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Источники изображений:</a:t>
            </a:r>
            <a:br>
              <a:rPr lang="ru-RU" sz="1400" b="1" dirty="0" smtClean="0"/>
            </a:br>
            <a:r>
              <a:rPr lang="ru-RU" sz="1400" dirty="0" smtClean="0"/>
              <a:t>1. </a:t>
            </a:r>
            <a:r>
              <a:rPr lang="en-US" sz="1400" dirty="0" smtClean="0">
                <a:hlinkClick r:id="rId2"/>
              </a:rPr>
              <a:t>http://nashideto4ki.ru/news/168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 </a:t>
            </a:r>
            <a:r>
              <a:rPr lang="en-US" sz="1400" dirty="0" smtClean="0">
                <a:hlinkClick r:id="rId3"/>
              </a:rPr>
              <a:t>http://pro-partners.ucoz.org/blog/magazin_96_sad_ogorod_96_naprotiv_mchs_na_kryshe_magazina_rastut_derevja/2013-05-31-20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3. </a:t>
            </a:r>
            <a:r>
              <a:rPr lang="en-US" sz="1400" dirty="0" smtClean="0">
                <a:hlinkClick r:id="rId4"/>
              </a:rPr>
              <a:t>http://filler.at.ua/blog/kompanija_romeo_design_javljaetsja_oficialnym_partnerov_kompanii/2013-12-07-16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</a:t>
            </a:r>
            <a:r>
              <a:rPr lang="en-US" sz="1400" dirty="0" smtClean="0">
                <a:hlinkClick r:id="rId5"/>
              </a:rPr>
              <a:t>http://photopolygon.com/posts/8907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</a:t>
            </a:r>
            <a:r>
              <a:rPr lang="en-US" sz="1400" dirty="0" smtClean="0">
                <a:hlinkClick r:id="rId6"/>
              </a:rPr>
              <a:t>http://zastavok.ru/raznoe/9043-goryaschaya_spichka.html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</a:t>
            </a:r>
            <a:r>
              <a:rPr lang="en-US" sz="1400" dirty="0" smtClean="0">
                <a:hlinkClick r:id="rId7"/>
              </a:rPr>
              <a:t>http://stampi.by/izgotovlenie-tablichek.php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</a:t>
            </a:r>
            <a:r>
              <a:rPr lang="en-US" sz="1400" dirty="0" smtClean="0">
                <a:hlinkClick r:id="rId8"/>
              </a:rPr>
              <a:t>http://ekb.pulscen.ru/products/razrabotka_instruktsi_okhrane_8171922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</a:t>
            </a:r>
            <a:r>
              <a:rPr lang="en-US" sz="1400" dirty="0" smtClean="0"/>
              <a:t>http://open.az/2013/03/page/74/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9. </a:t>
            </a:r>
            <a:r>
              <a:rPr lang="en-US" sz="1400" dirty="0" smtClean="0">
                <a:hlinkClick r:id="rId9"/>
              </a:rPr>
              <a:t>http://cityblank.ru/catalog/safety_signs_gost_12_4_026_2001/?view=simple&amp;forgot_password=yes&amp;PAGEN_2=59&amp;PAGEN_1=4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10.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0"/>
              </a:rPr>
              <a:t>http://cel.schools.by/pages/azbuka-bezopasnosti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11. </a:t>
            </a:r>
            <a:r>
              <a:rPr lang="en-US" sz="1400" dirty="0" smtClean="0">
                <a:hlinkClick r:id="rId11"/>
              </a:rPr>
              <a:t>http://vsyaanimaciya.ru/photo/50-0-3797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12. </a:t>
            </a:r>
            <a:r>
              <a:rPr lang="en-US" sz="1400" dirty="0" smtClean="0">
                <a:hlinkClick r:id="rId12"/>
              </a:rPr>
              <a:t>http://project-load.ru/plakat/dets_pl_PB/detsk_lakat_PB.html</a:t>
            </a:r>
            <a:endParaRPr lang="ru-RU" sz="1400" dirty="0" smtClean="0"/>
          </a:p>
          <a:p>
            <a:pPr algn="l"/>
            <a:r>
              <a:rPr lang="ru-RU" sz="1400" dirty="0" smtClean="0"/>
              <a:t>13. </a:t>
            </a:r>
            <a:r>
              <a:rPr lang="en-US" sz="1400" dirty="0">
                <a:hlinkClick r:id="rId13"/>
              </a:rPr>
              <a:t>http://ladies-world.ru/news/?</a:t>
            </a:r>
            <a:r>
              <a:rPr lang="en-US" sz="1400" dirty="0" smtClean="0">
                <a:hlinkClick r:id="rId13"/>
              </a:rPr>
              <a:t>page=61</a:t>
            </a:r>
            <a:endParaRPr lang="ru-RU" sz="1400" dirty="0" smtClean="0"/>
          </a:p>
          <a:p>
            <a:pPr algn="l"/>
            <a:r>
              <a:rPr lang="ru-RU" sz="1400" dirty="0" smtClean="0"/>
              <a:t>14. </a:t>
            </a:r>
            <a:r>
              <a:rPr lang="en-US" sz="1400" dirty="0">
                <a:hlinkClick r:id="rId14"/>
              </a:rPr>
              <a:t>http://wap.autocentre.mts.com.ua/ru/dg.news?from=/</a:t>
            </a:r>
            <a:r>
              <a:rPr lang="en-US" sz="1400" dirty="0" smtClean="0">
                <a:hlinkClick r:id="rId14"/>
              </a:rPr>
              <a:t>6&amp;d=2461814&amp;sd=0&amp;nid=3771530&amp;p=1&amp;day=2012-12-02&amp;nt</a:t>
            </a:r>
            <a:endParaRPr lang="ru-RU" sz="1400" dirty="0" smtClean="0"/>
          </a:p>
          <a:p>
            <a:pPr algn="l"/>
            <a:r>
              <a:rPr lang="ru-RU" sz="1400" dirty="0" smtClean="0"/>
              <a:t>15. </a:t>
            </a:r>
            <a:r>
              <a:rPr lang="en-US" sz="1400" dirty="0"/>
              <a:t>http://www.bigstock.cn/ru/image-46114678/stock-photo-%E8%80%81%E7%83%9F%E5%9B%B1</a:t>
            </a:r>
            <a:endParaRPr lang="ru-RU" sz="1400" dirty="0" smtClean="0"/>
          </a:p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85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>
          <a:xfrm>
            <a:off x="752232" y="476672"/>
            <a:ext cx="76962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Какой номер телефона необходимо набрать при пожаре?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34" y="1556792"/>
            <a:ext cx="3710161" cy="51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823" y="1603946"/>
            <a:ext cx="2161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 109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052" y="2708920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 103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266" y="3890665"/>
            <a:ext cx="18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551" y="5013176"/>
            <a:ext cx="204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883101" y="4969869"/>
            <a:ext cx="2448271" cy="956612"/>
            <a:chOff x="3560" y="1298"/>
            <a:chExt cx="1951" cy="68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560" y="1298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000" b="1" dirty="0">
                  <a:solidFill>
                    <a:srgbClr val="008000"/>
                  </a:solidFill>
                </a:rPr>
                <a:t>ОТЛИЧНО!</a:t>
              </a:r>
            </a:p>
          </p:txBody>
        </p:sp>
        <p:pic>
          <p:nvPicPr>
            <p:cNvPr id="10" name="Picture 8" descr="big_smiles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785852" y="2763743"/>
            <a:ext cx="2376216" cy="897653"/>
            <a:chOff x="3560" y="2341"/>
            <a:chExt cx="1951" cy="680"/>
          </a:xfrm>
        </p:grpSpPr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 </a:t>
              </a:r>
            </a:p>
            <a:p>
              <a:pPr algn="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Ошибочка!</a:t>
              </a:r>
            </a:p>
          </p:txBody>
        </p:sp>
        <p:pic>
          <p:nvPicPr>
            <p:cNvPr id="19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478"/>
              <a:ext cx="54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Стрелка вправо 13">
            <a:hlinkClick r:id="rId5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Бензин и керосин можно тушить водой?</a:t>
            </a:r>
            <a:endParaRPr lang="be-BY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899592" y="3784449"/>
            <a:ext cx="7632848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бензин легче воды, поэтому при тушении бензин всплывает на поверхность воды и горение не прекращается;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бензин не растворяется в воде.</a:t>
            </a:r>
            <a:endParaRPr lang="be-B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381" y="2044005"/>
            <a:ext cx="114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044005"/>
            <a:ext cx="144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Нет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09056" y="2218332"/>
            <a:ext cx="2142864" cy="922636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067944" y="2218332"/>
            <a:ext cx="2231702" cy="922636"/>
            <a:chOff x="3560" y="391"/>
            <a:chExt cx="1951" cy="68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560" y="39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ПОДУМАЙ!</a:t>
              </a:r>
            </a:p>
          </p:txBody>
        </p:sp>
        <p:pic>
          <p:nvPicPr>
            <p:cNvPr id="11" name="Picture 11" descr="big_smiles_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485"/>
              <a:ext cx="72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549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Каковы Ваши действия, если комната начала наполняться густым едким дымом?</a:t>
            </a:r>
            <a:b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be-BY" sz="32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А.  Лягу на пол и буду ждать пожарных</a:t>
            </a:r>
            <a:endParaRPr lang="be-BY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36871" y="2743200"/>
            <a:ext cx="5471233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Б. Буду продвигаться к выходу</a:t>
            </a:r>
            <a:endParaRPr lang="be-BY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3524865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В. Открою окно, не закрыв дверь</a:t>
            </a:r>
            <a:endParaRPr lang="be-BY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41148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Г</a:t>
            </a:r>
            <a:r>
              <a:rPr lang="ru-RU" sz="2800" dirty="0" smtClean="0"/>
              <a:t>. Залезу на подоконник и буду кричать</a:t>
            </a:r>
            <a:endParaRPr lang="be-BY" sz="280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6870" y="4869160"/>
            <a:ext cx="910713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. Закрою рот и нос мокрым носовым платком и буду продвигаться к выходу, прижимаясь к полу</a:t>
            </a:r>
          </a:p>
          <a:p>
            <a:endParaRPr lang="be-BY" sz="3600" dirty="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187329" y="2898058"/>
            <a:ext cx="1871663" cy="649288"/>
            <a:chOff x="3198" y="1570"/>
            <a:chExt cx="1951" cy="680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198" y="157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ОШИБКА!</a:t>
              </a:r>
            </a:p>
          </p:txBody>
        </p:sp>
        <p:pic>
          <p:nvPicPr>
            <p:cNvPr id="13" name="Picture 14" descr="big_smiles_27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616"/>
              <a:ext cx="660" cy="5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7294486" y="5301902"/>
            <a:ext cx="1657350" cy="574675"/>
            <a:chOff x="2064" y="799"/>
            <a:chExt cx="1951" cy="680"/>
          </a:xfrm>
          <a:solidFill>
            <a:schemeClr val="accent2"/>
          </a:solidFill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2064" y="799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УМНИЦА!</a:t>
              </a:r>
            </a:p>
          </p:txBody>
        </p:sp>
        <p:pic>
          <p:nvPicPr>
            <p:cNvPr id="22" name="Picture 23" descr="big_smiles_7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" y="860"/>
              <a:ext cx="590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381" y="2044005"/>
            <a:ext cx="114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044005"/>
            <a:ext cx="144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Нет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09056" y="2218332"/>
            <a:ext cx="2142864" cy="922636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067944" y="2218332"/>
            <a:ext cx="2231702" cy="922636"/>
            <a:chOff x="3560" y="391"/>
            <a:chExt cx="1951" cy="68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560" y="39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ПОДУМАЙ!</a:t>
              </a:r>
            </a:p>
          </p:txBody>
        </p:sp>
        <p:pic>
          <p:nvPicPr>
            <p:cNvPr id="11" name="Picture 11" descr="big_smiles_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485"/>
              <a:ext cx="72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1951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Можно ли при пожаре открывать окна и двери?</a:t>
            </a:r>
            <a:endParaRPr lang="be-BY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559381" y="3789040"/>
            <a:ext cx="807217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Увеличится доступ кислорода воздуха в помещении и усилится горение.</a:t>
            </a:r>
            <a:endParaRPr lang="be-BY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6964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7780" cmpd="sng">
                  <a:solidFill>
                    <a:srgbClr val="FDFD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Эвакуационные двери открываются наружу, в сторону выхода из помещения.</a:t>
            </a:r>
            <a:endParaRPr lang="be-BY" sz="3200" b="1" dirty="0">
              <a:ln w="17780" cmpd="sng">
                <a:solidFill>
                  <a:srgbClr val="FDFD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32598"/>
            <a:ext cx="4450804" cy="2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7462" y="2276872"/>
            <a:ext cx="294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123728" y="3397762"/>
            <a:ext cx="2225402" cy="647700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582344" y="3397762"/>
            <a:ext cx="2089150" cy="647700"/>
            <a:chOff x="2925" y="2976"/>
            <a:chExt cx="1907" cy="635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2925" y="2976"/>
              <a:ext cx="1907" cy="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ПОПРОБУЙ </a:t>
              </a:r>
            </a:p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ЕЩЁ РАЗ!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r"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26" descr="super_smilies01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022"/>
              <a:ext cx="679" cy="5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be-BY" sz="32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А. Залью водой</a:t>
            </a:r>
            <a:endParaRPr lang="be-BY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be-BY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36871" y="2743200"/>
            <a:ext cx="8914965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Обесточу электросеть, потом буду тушить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3524865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В. </a:t>
            </a:r>
            <a:r>
              <a:rPr lang="ru-RU" dirty="0"/>
              <a:t>Засыплю песком</a:t>
            </a:r>
            <a:endParaRPr lang="be-BY" dirty="0"/>
          </a:p>
          <a:p>
            <a:pPr marL="0" indent="0">
              <a:buNone/>
            </a:pPr>
            <a:endParaRPr lang="be-BY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41148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Г</a:t>
            </a:r>
            <a:r>
              <a:rPr lang="ru-RU" sz="2800" dirty="0" smtClean="0"/>
              <a:t>. </a:t>
            </a:r>
            <a:r>
              <a:rPr lang="ru-RU" sz="2800" dirty="0"/>
              <a:t>Вызову пожарную службу</a:t>
            </a:r>
            <a:endParaRPr lang="be-BY" sz="2800" dirty="0"/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be-BY" sz="280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6871" y="4572000"/>
            <a:ext cx="910713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. </a:t>
            </a:r>
            <a:r>
              <a:rPr lang="ru-RU" sz="2800" dirty="0"/>
              <a:t>Убегу из </a:t>
            </a:r>
            <a:r>
              <a:rPr lang="ru-RU" sz="2800" dirty="0" smtClean="0"/>
              <a:t>комнаты</a:t>
            </a:r>
            <a:r>
              <a:rPr lang="be-BY" sz="4000" dirty="0"/>
              <a:t>.</a:t>
            </a:r>
            <a:endParaRPr lang="be-BY" sz="2800" dirty="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033553" y="2060848"/>
            <a:ext cx="1871663" cy="649288"/>
            <a:chOff x="3198" y="1570"/>
            <a:chExt cx="1951" cy="680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198" y="157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FF0000"/>
                  </a:solidFill>
                </a:rPr>
                <a:t>ОШИБКА!</a:t>
              </a:r>
            </a:p>
          </p:txBody>
        </p:sp>
        <p:pic>
          <p:nvPicPr>
            <p:cNvPr id="13" name="Picture 14" descr="big_smiles_27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616"/>
              <a:ext cx="660" cy="5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7294486" y="5301902"/>
            <a:ext cx="1657350" cy="574675"/>
            <a:chOff x="2064" y="799"/>
            <a:chExt cx="1951" cy="680"/>
          </a:xfrm>
          <a:solidFill>
            <a:schemeClr val="accent2"/>
          </a:solidFill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2064" y="799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УМНИЦА!</a:t>
              </a:r>
            </a:p>
          </p:txBody>
        </p:sp>
        <p:pic>
          <p:nvPicPr>
            <p:cNvPr id="22" name="Picture 23" descr="big_smiles_7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" y="860"/>
              <a:ext cx="590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0" y="228600"/>
            <a:ext cx="7696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00" cmpd="sng">
                  <a:solidFill>
                    <a:srgbClr val="EDD5B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Что вы предпримите, если загорелась проводка?</a:t>
            </a:r>
            <a:endParaRPr lang="be-BY" sz="4000" b="1" dirty="0">
              <a:ln w="900" cmpd="sng">
                <a:solidFill>
                  <a:srgbClr val="EDD5B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95447" y="5936506"/>
            <a:ext cx="936104" cy="6101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625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Что обозначает следующий пожарный знак?</a:t>
            </a:r>
            <a:endParaRPr lang="be-BY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" b="28779"/>
          <a:stretch/>
        </p:blipFill>
        <p:spPr bwMode="auto">
          <a:xfrm>
            <a:off x="2555776" y="1916832"/>
            <a:ext cx="4213085" cy="20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364685"/>
            <a:ext cx="25555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Правильный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3297" y="4333907"/>
            <a:ext cx="27539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Выход 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13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683</Words>
  <Application>Microsoft Office PowerPoint</Application>
  <PresentationFormat>Экран 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user</cp:lastModifiedBy>
  <cp:revision>40</cp:revision>
  <dcterms:created xsi:type="dcterms:W3CDTF">2014-11-08T19:51:57Z</dcterms:created>
  <dcterms:modified xsi:type="dcterms:W3CDTF">2023-03-01T18:37:59Z</dcterms:modified>
</cp:coreProperties>
</file>